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649200" cy="7315200"/>
  <p:notesSz cx="12649200" cy="7315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9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8690" y="2267712"/>
            <a:ext cx="1075182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7380" y="4096512"/>
            <a:ext cx="885444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52423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52423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460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4338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4150" y="895985"/>
            <a:ext cx="9241155" cy="84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07250" y="2571813"/>
            <a:ext cx="5099050" cy="3606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52423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00728" y="6803136"/>
            <a:ext cx="4047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32460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07424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0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76200" y="0"/>
            <a:ext cx="12725400" cy="7467600"/>
            <a:chOff x="228600" y="22860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860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675" y="1685925"/>
              <a:ext cx="8448675" cy="12858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6475" y="2009838"/>
            <a:ext cx="8110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252423"/>
                </a:solidFill>
                <a:latin typeface="Comic Sans MS"/>
                <a:cs typeface="Comic Sans MS"/>
              </a:rPr>
              <a:t>Codebasics</a:t>
            </a:r>
            <a:r>
              <a:rPr sz="32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252423"/>
                </a:solidFill>
                <a:latin typeface="Comic Sans MS"/>
                <a:cs typeface="Comic Sans MS"/>
              </a:rPr>
              <a:t>Resume</a:t>
            </a:r>
            <a:r>
              <a:rPr sz="32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252423"/>
                </a:solidFill>
                <a:latin typeface="Comic Sans MS"/>
                <a:cs typeface="Comic Sans MS"/>
              </a:rPr>
              <a:t>Project</a:t>
            </a:r>
            <a:r>
              <a:rPr sz="32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252423"/>
                </a:solidFill>
                <a:latin typeface="Comic Sans MS"/>
                <a:cs typeface="Comic Sans MS"/>
              </a:rPr>
              <a:t>Challenge</a:t>
            </a:r>
            <a:r>
              <a:rPr sz="32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3200" spc="-25" dirty="0">
                <a:solidFill>
                  <a:srgbClr val="252423"/>
                </a:solidFill>
                <a:latin typeface="Comic Sans MS"/>
                <a:cs typeface="Comic Sans MS"/>
              </a:rPr>
              <a:t>#6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5700" y="3019425"/>
            <a:ext cx="27146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6375" y="2095500"/>
            <a:ext cx="9429750" cy="45053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28850" y="552450"/>
            <a:ext cx="7019925" cy="1104900"/>
            <a:chOff x="2228850" y="552450"/>
            <a:chExt cx="7019925" cy="11049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850" y="552450"/>
              <a:ext cx="7019925" cy="1104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368" y="697259"/>
              <a:ext cx="345430" cy="2954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72357" y="2475390"/>
            <a:ext cx="81724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1A1A1A"/>
                </a:solidFill>
                <a:latin typeface="Segoe UI"/>
                <a:cs typeface="Segoe UI"/>
              </a:rPr>
              <a:t>Cola-</a:t>
            </a:r>
            <a:r>
              <a:rPr sz="1300" b="1" spc="-20" dirty="0">
                <a:solidFill>
                  <a:srgbClr val="1A1A1A"/>
                </a:solidFill>
                <a:latin typeface="Segoe UI"/>
                <a:cs typeface="Segoe UI"/>
              </a:rPr>
              <a:t>Coka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6659" y="3070703"/>
            <a:ext cx="4425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1A1A1A"/>
                </a:solidFill>
                <a:latin typeface="Segoe UI"/>
                <a:cs typeface="Segoe UI"/>
              </a:rPr>
              <a:t>Bepsi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4333" y="3666016"/>
            <a:ext cx="7251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1A1A1A"/>
                </a:solidFill>
                <a:latin typeface="Segoe UI"/>
                <a:cs typeface="Segoe UI"/>
              </a:rPr>
              <a:t>Gangster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834" y="4261328"/>
            <a:ext cx="7124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1A1A1A"/>
                </a:solidFill>
                <a:latin typeface="Segoe UI"/>
                <a:cs typeface="Segoe UI"/>
              </a:rPr>
              <a:t>Blue</a:t>
            </a:r>
            <a:r>
              <a:rPr sz="1300" b="1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300" b="1" spc="-20" dirty="0">
                <a:solidFill>
                  <a:srgbClr val="1A1A1A"/>
                </a:solidFill>
                <a:latin typeface="Segoe UI"/>
                <a:cs typeface="Segoe UI"/>
              </a:rPr>
              <a:t>Bull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60190" y="4856640"/>
            <a:ext cx="5295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1A1A1A"/>
                </a:solidFill>
                <a:latin typeface="Segoe UI"/>
                <a:cs typeface="Segoe UI"/>
              </a:rPr>
              <a:t>CodeX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9636" y="5451953"/>
            <a:ext cx="440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1A1A1A"/>
                </a:solidFill>
                <a:latin typeface="Segoe UI"/>
                <a:cs typeface="Segoe UI"/>
              </a:rPr>
              <a:t>Sky</a:t>
            </a:r>
            <a:r>
              <a:rPr sz="1300" b="1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300" b="1" spc="-50" dirty="0">
                <a:solidFill>
                  <a:srgbClr val="1A1A1A"/>
                </a:solidFill>
                <a:latin typeface="Segoe UI"/>
                <a:cs typeface="Segoe UI"/>
              </a:rPr>
              <a:t>9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6349" y="6047266"/>
            <a:ext cx="5429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1A1A1A"/>
                </a:solidFill>
                <a:latin typeface="Segoe UI"/>
                <a:cs typeface="Segoe UI"/>
              </a:rPr>
              <a:t>Others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62250" y="2362200"/>
            <a:ext cx="4899660" cy="464184"/>
          </a:xfrm>
          <a:custGeom>
            <a:avLst/>
            <a:gdLst/>
            <a:ahLst/>
            <a:cxnLst/>
            <a:rect l="l" t="t" r="r" b="b"/>
            <a:pathLst>
              <a:path w="4899659" h="464185">
                <a:moveTo>
                  <a:pt x="4899355" y="464038"/>
                </a:moveTo>
                <a:lnTo>
                  <a:pt x="0" y="464038"/>
                </a:lnTo>
                <a:lnTo>
                  <a:pt x="0" y="0"/>
                </a:lnTo>
                <a:lnTo>
                  <a:pt x="4899355" y="0"/>
                </a:lnTo>
                <a:lnTo>
                  <a:pt x="4899355" y="464038"/>
                </a:lnTo>
                <a:close/>
              </a:path>
            </a:pathLst>
          </a:custGeom>
          <a:solidFill>
            <a:srgbClr val="91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62250" y="2957512"/>
            <a:ext cx="4077335" cy="464184"/>
          </a:xfrm>
          <a:custGeom>
            <a:avLst/>
            <a:gdLst/>
            <a:ahLst/>
            <a:cxnLst/>
            <a:rect l="l" t="t" r="r" b="b"/>
            <a:pathLst>
              <a:path w="4077334" h="464185">
                <a:moveTo>
                  <a:pt x="4077004" y="464038"/>
                </a:moveTo>
                <a:lnTo>
                  <a:pt x="0" y="464038"/>
                </a:lnTo>
                <a:lnTo>
                  <a:pt x="0" y="0"/>
                </a:lnTo>
                <a:lnTo>
                  <a:pt x="4077004" y="0"/>
                </a:lnTo>
                <a:lnTo>
                  <a:pt x="4077004" y="464038"/>
                </a:lnTo>
                <a:close/>
              </a:path>
            </a:pathLst>
          </a:custGeom>
          <a:solidFill>
            <a:srgbClr val="9D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62250" y="3552825"/>
            <a:ext cx="3579495" cy="464184"/>
          </a:xfrm>
          <a:custGeom>
            <a:avLst/>
            <a:gdLst/>
            <a:ahLst/>
            <a:cxnLst/>
            <a:rect l="l" t="t" r="r" b="b"/>
            <a:pathLst>
              <a:path w="3579495" h="464185">
                <a:moveTo>
                  <a:pt x="3578961" y="464038"/>
                </a:moveTo>
                <a:lnTo>
                  <a:pt x="0" y="464038"/>
                </a:lnTo>
                <a:lnTo>
                  <a:pt x="0" y="0"/>
                </a:lnTo>
                <a:lnTo>
                  <a:pt x="3578961" y="0"/>
                </a:lnTo>
                <a:lnTo>
                  <a:pt x="3578961" y="464038"/>
                </a:lnTo>
                <a:close/>
              </a:path>
            </a:pathLst>
          </a:custGeom>
          <a:solidFill>
            <a:srgbClr val="E66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762250" y="4148137"/>
            <a:ext cx="2042795" cy="1654810"/>
            <a:chOff x="2762250" y="4148137"/>
            <a:chExt cx="2042795" cy="1654810"/>
          </a:xfrm>
        </p:grpSpPr>
        <p:sp>
          <p:nvSpPr>
            <p:cNvPr id="19" name="object 19"/>
            <p:cNvSpPr/>
            <p:nvPr/>
          </p:nvSpPr>
          <p:spPr>
            <a:xfrm>
              <a:off x="2762250" y="4148137"/>
              <a:ext cx="2042795" cy="464184"/>
            </a:xfrm>
            <a:custGeom>
              <a:avLst/>
              <a:gdLst/>
              <a:ahLst/>
              <a:cxnLst/>
              <a:rect l="l" t="t" r="r" b="b"/>
              <a:pathLst>
                <a:path w="2042795" h="464185">
                  <a:moveTo>
                    <a:pt x="2042363" y="464038"/>
                  </a:moveTo>
                  <a:lnTo>
                    <a:pt x="0" y="464038"/>
                  </a:lnTo>
                  <a:lnTo>
                    <a:pt x="0" y="0"/>
                  </a:lnTo>
                  <a:lnTo>
                    <a:pt x="2042363" y="0"/>
                  </a:lnTo>
                  <a:lnTo>
                    <a:pt x="2042363" y="46403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2250" y="4743450"/>
              <a:ext cx="1892300" cy="464184"/>
            </a:xfrm>
            <a:custGeom>
              <a:avLst/>
              <a:gdLst/>
              <a:ahLst/>
              <a:cxnLst/>
              <a:rect l="l" t="t" r="r" b="b"/>
              <a:pathLst>
                <a:path w="1892300" h="464185">
                  <a:moveTo>
                    <a:pt x="1891791" y="464038"/>
                  </a:moveTo>
                  <a:lnTo>
                    <a:pt x="0" y="464038"/>
                  </a:lnTo>
                  <a:lnTo>
                    <a:pt x="0" y="0"/>
                  </a:lnTo>
                  <a:lnTo>
                    <a:pt x="1891791" y="0"/>
                  </a:lnTo>
                  <a:lnTo>
                    <a:pt x="1891791" y="464038"/>
                  </a:lnTo>
                  <a:close/>
                </a:path>
              </a:pathLst>
            </a:custGeom>
            <a:solidFill>
              <a:srgbClr val="5316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62250" y="5338762"/>
              <a:ext cx="1890395" cy="464184"/>
            </a:xfrm>
            <a:custGeom>
              <a:avLst/>
              <a:gdLst/>
              <a:ahLst/>
              <a:cxnLst/>
              <a:rect l="l" t="t" r="r" b="b"/>
              <a:pathLst>
                <a:path w="1890395" h="464185">
                  <a:moveTo>
                    <a:pt x="1889861" y="464038"/>
                  </a:moveTo>
                  <a:lnTo>
                    <a:pt x="0" y="464038"/>
                  </a:lnTo>
                  <a:lnTo>
                    <a:pt x="0" y="0"/>
                  </a:lnTo>
                  <a:lnTo>
                    <a:pt x="1889861" y="0"/>
                  </a:lnTo>
                  <a:lnTo>
                    <a:pt x="1889861" y="464038"/>
                  </a:lnTo>
                  <a:close/>
                </a:path>
              </a:pathLst>
            </a:custGeom>
            <a:solidFill>
              <a:srgbClr val="EB8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762250" y="5934075"/>
            <a:ext cx="925194" cy="464184"/>
          </a:xfrm>
          <a:custGeom>
            <a:avLst/>
            <a:gdLst/>
            <a:ahLst/>
            <a:cxnLst/>
            <a:rect l="l" t="t" r="r" b="b"/>
            <a:pathLst>
              <a:path w="925195" h="464185">
                <a:moveTo>
                  <a:pt x="924661" y="464038"/>
                </a:moveTo>
                <a:lnTo>
                  <a:pt x="0" y="464038"/>
                </a:lnTo>
                <a:lnTo>
                  <a:pt x="0" y="0"/>
                </a:lnTo>
                <a:lnTo>
                  <a:pt x="924661" y="0"/>
                </a:lnTo>
                <a:lnTo>
                  <a:pt x="924661" y="46403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25105" y="2481030"/>
            <a:ext cx="464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2538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2754" y="3076342"/>
            <a:ext cx="464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2112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04712" y="3671655"/>
            <a:ext cx="464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1854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8113" y="4266967"/>
            <a:ext cx="464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1058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7579" y="4862280"/>
            <a:ext cx="3549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5" dirty="0">
                <a:solidFill>
                  <a:srgbClr val="2E6426"/>
                </a:solidFill>
                <a:latin typeface="Segoe UI"/>
                <a:cs typeface="Segoe UI"/>
              </a:rPr>
              <a:t>980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15648" y="5457592"/>
            <a:ext cx="3549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5" dirty="0">
                <a:solidFill>
                  <a:srgbClr val="2E6426"/>
                </a:solidFill>
                <a:latin typeface="Segoe UI"/>
                <a:cs typeface="Segoe UI"/>
              </a:rPr>
              <a:t>979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50448" y="6052905"/>
            <a:ext cx="3549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5" dirty="0">
                <a:solidFill>
                  <a:srgbClr val="2E6426"/>
                </a:solidFill>
                <a:latin typeface="Segoe UI"/>
                <a:cs typeface="Segoe UI"/>
              </a:rPr>
              <a:t>479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97125" y="60642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(3)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397125" y="1016000"/>
            <a:ext cx="5328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Who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are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the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current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market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0" dirty="0">
                <a:solidFill>
                  <a:srgbClr val="252423"/>
                </a:solidFill>
                <a:latin typeface="Segoe UI Symbol"/>
                <a:cs typeface="Segoe UI Symbol"/>
              </a:rPr>
              <a:t>leaders?</a:t>
            </a:r>
          </a:p>
        </p:txBody>
      </p:sp>
      <p:sp>
        <p:nvSpPr>
          <p:cNvPr id="32" name="object 32"/>
          <p:cNvSpPr/>
          <p:nvPr/>
        </p:nvSpPr>
        <p:spPr>
          <a:xfrm>
            <a:off x="2028825" y="4667250"/>
            <a:ext cx="3209925" cy="628650"/>
          </a:xfrm>
          <a:custGeom>
            <a:avLst/>
            <a:gdLst/>
            <a:ahLst/>
            <a:cxnLst/>
            <a:rect l="l" t="t" r="r" b="b"/>
            <a:pathLst>
              <a:path w="3209925" h="628650">
                <a:moveTo>
                  <a:pt x="0" y="0"/>
                </a:moveTo>
                <a:lnTo>
                  <a:pt x="3209925" y="0"/>
                </a:lnTo>
                <a:lnTo>
                  <a:pt x="3209925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70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05750" y="3476625"/>
            <a:ext cx="4324350" cy="24765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081912" y="3695687"/>
            <a:ext cx="394081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00" algn="ctr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According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chart,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current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leaders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Cola-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Coka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,</a:t>
            </a:r>
            <a:r>
              <a:rPr sz="2000" spc="27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Bepsi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Gangster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while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product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CodeX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holds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fifth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position.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950" y="2095500"/>
            <a:ext cx="9086850" cy="4552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825" y="485775"/>
            <a:ext cx="9544050" cy="1333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54150" y="530225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52423"/>
                </a:solidFill>
                <a:latin typeface="Segoe UI"/>
                <a:cs typeface="Segoe UI"/>
              </a:rPr>
              <a:t>(3)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4150" y="895985"/>
            <a:ext cx="9241155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b.</a:t>
            </a:r>
            <a:r>
              <a:rPr b="0" spc="-6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What are the primary reasons consumers prefer those brands </a:t>
            </a:r>
            <a:r>
              <a:rPr b="0" spc="-20" dirty="0">
                <a:solidFill>
                  <a:srgbClr val="252423"/>
                </a:solidFill>
                <a:latin typeface="Segoe UI"/>
                <a:cs typeface="Segoe UI"/>
              </a:rPr>
              <a:t>over </a:t>
            </a:r>
            <a:r>
              <a:rPr b="0" spc="-10" dirty="0">
                <a:solidFill>
                  <a:srgbClr val="252423"/>
                </a:solidFill>
                <a:latin typeface="Segoe UI"/>
                <a:cs typeface="Segoe UI"/>
              </a:rPr>
              <a:t>ours?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46289" y="5873750"/>
            <a:ext cx="97409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125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Brand reputation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1728" y="5873750"/>
            <a:ext cx="109283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125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1A1A1A"/>
                </a:solidFill>
                <a:latin typeface="Segoe UI"/>
                <a:cs typeface="Segoe UI"/>
              </a:rPr>
              <a:t>Taste/flavor </a:t>
            </a: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preference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9589" y="5902325"/>
            <a:ext cx="10261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Availability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4490" y="5902325"/>
            <a:ext cx="11861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Effectiveness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3459" y="5902325"/>
            <a:ext cx="5378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Other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07078" y="2532621"/>
            <a:ext cx="1209040" cy="3258820"/>
          </a:xfrm>
          <a:custGeom>
            <a:avLst/>
            <a:gdLst/>
            <a:ahLst/>
            <a:cxnLst/>
            <a:rect l="l" t="t" r="r" b="b"/>
            <a:pathLst>
              <a:path w="1209039" h="3258820">
                <a:moveTo>
                  <a:pt x="1208689" y="3258578"/>
                </a:moveTo>
                <a:lnTo>
                  <a:pt x="0" y="3258578"/>
                </a:lnTo>
                <a:lnTo>
                  <a:pt x="0" y="0"/>
                </a:lnTo>
                <a:lnTo>
                  <a:pt x="1208689" y="0"/>
                </a:lnTo>
                <a:lnTo>
                  <a:pt x="1208689" y="3258578"/>
                </a:lnTo>
                <a:close/>
              </a:path>
            </a:pathLst>
          </a:custGeom>
          <a:solidFill>
            <a:srgbClr val="D0E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1900" y="3320234"/>
            <a:ext cx="1209040" cy="2471420"/>
          </a:xfrm>
          <a:custGeom>
            <a:avLst/>
            <a:gdLst/>
            <a:ahLst/>
            <a:cxnLst/>
            <a:rect l="l" t="t" r="r" b="b"/>
            <a:pathLst>
              <a:path w="1209039" h="2471420">
                <a:moveTo>
                  <a:pt x="1208689" y="2470966"/>
                </a:moveTo>
                <a:lnTo>
                  <a:pt x="0" y="2470966"/>
                </a:lnTo>
                <a:lnTo>
                  <a:pt x="0" y="0"/>
                </a:lnTo>
                <a:lnTo>
                  <a:pt x="1208689" y="0"/>
                </a:lnTo>
                <a:lnTo>
                  <a:pt x="1208689" y="2470966"/>
                </a:lnTo>
                <a:close/>
              </a:path>
            </a:pathLst>
          </a:custGeom>
          <a:solidFill>
            <a:srgbClr val="691A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36721" y="3444335"/>
            <a:ext cx="1209040" cy="2346960"/>
          </a:xfrm>
          <a:custGeom>
            <a:avLst/>
            <a:gdLst/>
            <a:ahLst/>
            <a:cxnLst/>
            <a:rect l="l" t="t" r="r" b="b"/>
            <a:pathLst>
              <a:path w="1209040" h="2346960">
                <a:moveTo>
                  <a:pt x="1208689" y="2346864"/>
                </a:moveTo>
                <a:lnTo>
                  <a:pt x="0" y="2346864"/>
                </a:lnTo>
                <a:lnTo>
                  <a:pt x="0" y="0"/>
                </a:lnTo>
                <a:lnTo>
                  <a:pt x="1208689" y="0"/>
                </a:lnTo>
                <a:lnTo>
                  <a:pt x="1208689" y="2346864"/>
                </a:lnTo>
                <a:close/>
              </a:path>
            </a:pathLst>
          </a:custGeom>
          <a:solidFill>
            <a:srgbClr val="C753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1543" y="3643388"/>
            <a:ext cx="1209040" cy="2148205"/>
          </a:xfrm>
          <a:custGeom>
            <a:avLst/>
            <a:gdLst/>
            <a:ahLst/>
            <a:cxnLst/>
            <a:rect l="l" t="t" r="r" b="b"/>
            <a:pathLst>
              <a:path w="1209040" h="2148204">
                <a:moveTo>
                  <a:pt x="1208689" y="2147811"/>
                </a:moveTo>
                <a:lnTo>
                  <a:pt x="0" y="2147811"/>
                </a:lnTo>
                <a:lnTo>
                  <a:pt x="0" y="0"/>
                </a:lnTo>
                <a:lnTo>
                  <a:pt x="1208689" y="0"/>
                </a:lnTo>
                <a:lnTo>
                  <a:pt x="1208689" y="2147811"/>
                </a:lnTo>
                <a:close/>
              </a:path>
            </a:pathLst>
          </a:custGeom>
          <a:solidFill>
            <a:srgbClr val="18A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6363" y="3728170"/>
            <a:ext cx="1209040" cy="2063114"/>
          </a:xfrm>
          <a:custGeom>
            <a:avLst/>
            <a:gdLst/>
            <a:ahLst/>
            <a:cxnLst/>
            <a:rect l="l" t="t" r="r" b="b"/>
            <a:pathLst>
              <a:path w="1209040" h="2063114">
                <a:moveTo>
                  <a:pt x="1208689" y="2063029"/>
                </a:moveTo>
                <a:lnTo>
                  <a:pt x="0" y="2063029"/>
                </a:lnTo>
                <a:lnTo>
                  <a:pt x="0" y="0"/>
                </a:lnTo>
                <a:lnTo>
                  <a:pt x="1208689" y="0"/>
                </a:lnTo>
                <a:lnTo>
                  <a:pt x="1208689" y="2063029"/>
                </a:lnTo>
                <a:close/>
              </a:path>
            </a:pathLst>
          </a:custGeom>
          <a:solidFill>
            <a:srgbClr val="D5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25623" y="2253221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2E6426"/>
                </a:solidFill>
                <a:latin typeface="Segoe UI"/>
                <a:cs typeface="Segoe UI"/>
              </a:rPr>
              <a:t>26.5%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0445" y="3040834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2E6426"/>
                </a:solidFill>
                <a:latin typeface="Segoe UI"/>
                <a:cs typeface="Segoe UI"/>
              </a:rPr>
              <a:t>20.1%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5266" y="3164935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2E6426"/>
                </a:solidFill>
                <a:latin typeface="Segoe UI"/>
                <a:cs typeface="Segoe UI"/>
              </a:rPr>
              <a:t>19.1%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20088" y="3363988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2E6426"/>
                </a:solidFill>
                <a:latin typeface="Segoe UI"/>
                <a:cs typeface="Segoe UI"/>
              </a:rPr>
              <a:t>17.5%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4909" y="3448770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2E6426"/>
                </a:solidFill>
                <a:latin typeface="Segoe UI"/>
                <a:cs typeface="Segoe UI"/>
              </a:rPr>
              <a:t>16.8%</a:t>
            </a:r>
            <a:endParaRPr sz="1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4475" y="2686050"/>
            <a:ext cx="8915400" cy="403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675" y="571500"/>
            <a:ext cx="7315200" cy="16287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84223" y="5959475"/>
            <a:ext cx="969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Online 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ads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1393" y="5930900"/>
            <a:ext cx="1146810" cy="5397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TV</a:t>
            </a:r>
            <a:endParaRPr sz="15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commercials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1714" y="5930900"/>
            <a:ext cx="91821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040">
              <a:lnSpc>
                <a:spcPct val="1125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Outdoor billboards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8086" y="5959475"/>
            <a:ext cx="5378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Other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99491" y="5959475"/>
            <a:ext cx="1067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Print</a:t>
            </a:r>
            <a:r>
              <a:rPr sz="1500" b="1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1A1A1A"/>
                </a:solidFill>
                <a:latin typeface="Segoe UI"/>
                <a:cs typeface="Segoe UI"/>
              </a:rPr>
              <a:t>media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1942" y="3295650"/>
            <a:ext cx="1132840" cy="2552700"/>
          </a:xfrm>
          <a:custGeom>
            <a:avLst/>
            <a:gdLst/>
            <a:ahLst/>
            <a:cxnLst/>
            <a:rect l="l" t="t" r="r" b="b"/>
            <a:pathLst>
              <a:path w="1132839" h="2552700">
                <a:moveTo>
                  <a:pt x="1132489" y="2552700"/>
                </a:moveTo>
                <a:lnTo>
                  <a:pt x="0" y="2552700"/>
                </a:lnTo>
                <a:lnTo>
                  <a:pt x="0" y="0"/>
                </a:lnTo>
                <a:lnTo>
                  <a:pt x="1132489" y="0"/>
                </a:lnTo>
                <a:lnTo>
                  <a:pt x="1132489" y="2552700"/>
                </a:lnTo>
                <a:close/>
              </a:path>
            </a:pathLst>
          </a:custGeom>
          <a:solidFill>
            <a:srgbClr val="73C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8112" y="4141470"/>
            <a:ext cx="1132840" cy="1706880"/>
          </a:xfrm>
          <a:custGeom>
            <a:avLst/>
            <a:gdLst/>
            <a:ahLst/>
            <a:cxnLst/>
            <a:rect l="l" t="t" r="r" b="b"/>
            <a:pathLst>
              <a:path w="1132839" h="1706879">
                <a:moveTo>
                  <a:pt x="1132489" y="1706880"/>
                </a:moveTo>
                <a:lnTo>
                  <a:pt x="0" y="1706880"/>
                </a:lnTo>
                <a:lnTo>
                  <a:pt x="0" y="0"/>
                </a:lnTo>
                <a:lnTo>
                  <a:pt x="1132489" y="0"/>
                </a:lnTo>
                <a:lnTo>
                  <a:pt x="1132489" y="1706880"/>
                </a:lnTo>
                <a:close/>
              </a:path>
            </a:pathLst>
          </a:custGeom>
          <a:solidFill>
            <a:srgbClr val="EB8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4282" y="5069840"/>
            <a:ext cx="1132840" cy="778510"/>
          </a:xfrm>
          <a:custGeom>
            <a:avLst/>
            <a:gdLst/>
            <a:ahLst/>
            <a:cxnLst/>
            <a:rect l="l" t="t" r="r" b="b"/>
            <a:pathLst>
              <a:path w="1132840" h="778510">
                <a:moveTo>
                  <a:pt x="1132489" y="778510"/>
                </a:moveTo>
                <a:lnTo>
                  <a:pt x="0" y="778510"/>
                </a:lnTo>
                <a:lnTo>
                  <a:pt x="0" y="0"/>
                </a:lnTo>
                <a:lnTo>
                  <a:pt x="1132489" y="0"/>
                </a:lnTo>
                <a:lnTo>
                  <a:pt x="1132489" y="778510"/>
                </a:lnTo>
                <a:close/>
              </a:path>
            </a:pathLst>
          </a:custGeom>
          <a:solidFill>
            <a:srgbClr val="8F70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0451" y="5070475"/>
            <a:ext cx="1132840" cy="777875"/>
          </a:xfrm>
          <a:custGeom>
            <a:avLst/>
            <a:gdLst/>
            <a:ahLst/>
            <a:cxnLst/>
            <a:rect l="l" t="t" r="r" b="b"/>
            <a:pathLst>
              <a:path w="1132840" h="777875">
                <a:moveTo>
                  <a:pt x="1132489" y="777875"/>
                </a:moveTo>
                <a:lnTo>
                  <a:pt x="0" y="777875"/>
                </a:lnTo>
                <a:lnTo>
                  <a:pt x="0" y="0"/>
                </a:lnTo>
                <a:lnTo>
                  <a:pt x="1132489" y="0"/>
                </a:lnTo>
                <a:lnTo>
                  <a:pt x="1132489" y="777875"/>
                </a:lnTo>
                <a:close/>
              </a:path>
            </a:pathLst>
          </a:custGeom>
          <a:solidFill>
            <a:srgbClr val="E1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46621" y="5314315"/>
            <a:ext cx="1132840" cy="534035"/>
          </a:xfrm>
          <a:custGeom>
            <a:avLst/>
            <a:gdLst/>
            <a:ahLst/>
            <a:cxnLst/>
            <a:rect l="l" t="t" r="r" b="b"/>
            <a:pathLst>
              <a:path w="1132840" h="534035">
                <a:moveTo>
                  <a:pt x="1132489" y="534034"/>
                </a:moveTo>
                <a:lnTo>
                  <a:pt x="0" y="534034"/>
                </a:lnTo>
                <a:lnTo>
                  <a:pt x="0" y="0"/>
                </a:lnTo>
                <a:lnTo>
                  <a:pt x="1132489" y="0"/>
                </a:lnTo>
                <a:lnTo>
                  <a:pt x="1132489" y="534034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37993" y="3016250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4.0K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4162" y="3862069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2.7K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70331" y="4790440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1.2K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6501" y="4791075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1.2K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02671" y="5034914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2E6426"/>
                </a:solidFill>
                <a:latin typeface="Segoe UI"/>
                <a:cs typeface="Segoe UI"/>
              </a:rPr>
              <a:t>0.8K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5050" y="787400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52423"/>
                </a:solidFill>
                <a:latin typeface="Segoe UI"/>
                <a:cs typeface="Segoe UI"/>
              </a:rPr>
              <a:t>(4)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35050" y="1153160"/>
            <a:ext cx="6624955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a.</a:t>
            </a:r>
            <a:r>
              <a:rPr b="0" spc="-6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Which marketing channel can be used to </a:t>
            </a:r>
            <a:r>
              <a:rPr b="0" spc="-10" dirty="0">
                <a:solidFill>
                  <a:srgbClr val="252423"/>
                </a:solidFill>
                <a:latin typeface="Segoe UI"/>
                <a:cs typeface="Segoe UI"/>
              </a:rPr>
              <a:t>reach </a:t>
            </a: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more </a:t>
            </a:r>
            <a:r>
              <a:rPr b="0" spc="-10" dirty="0">
                <a:solidFill>
                  <a:srgbClr val="252423"/>
                </a:solidFill>
                <a:latin typeface="Segoe UI"/>
                <a:cs typeface="Segoe UI"/>
              </a:rPr>
              <a:t>customers?</a:t>
            </a:r>
          </a:p>
        </p:txBody>
      </p:sp>
      <p:sp>
        <p:nvSpPr>
          <p:cNvPr id="23" name="object 23"/>
          <p:cNvSpPr/>
          <p:nvPr/>
        </p:nvSpPr>
        <p:spPr>
          <a:xfrm>
            <a:off x="2543175" y="6300787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38100">
            <a:solidFill>
              <a:srgbClr val="E70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9575" y="2686050"/>
            <a:ext cx="4257675" cy="183832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102600" y="2857487"/>
            <a:ext cx="407479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83185" algn="ctr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column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chart, </a:t>
            </a:r>
            <a:r>
              <a:rPr sz="2000" b="1" spc="-10" dirty="0">
                <a:solidFill>
                  <a:srgbClr val="D5454F"/>
                </a:solidFill>
                <a:latin typeface="Comic Sans MS"/>
                <a:cs typeface="Comic Sans MS"/>
              </a:rPr>
              <a:t>online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ads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most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effective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way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to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drink.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25" y="2343150"/>
            <a:ext cx="10982325" cy="42767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675" y="533400"/>
            <a:ext cx="9363075" cy="15525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5050" y="730250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52423"/>
                </a:solidFill>
                <a:latin typeface="Segoe UI"/>
                <a:cs typeface="Segoe UI"/>
              </a:rPr>
              <a:t>(4)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35050" y="1096010"/>
            <a:ext cx="891921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b.</a:t>
            </a:r>
            <a:r>
              <a:rPr b="0" spc="-6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How effective are different marketing strategies and channels </a:t>
            </a:r>
            <a:r>
              <a:rPr b="0" spc="-25" dirty="0">
                <a:solidFill>
                  <a:srgbClr val="252423"/>
                </a:solidFill>
                <a:latin typeface="Segoe UI"/>
                <a:cs typeface="Segoe UI"/>
              </a:rPr>
              <a:t>in </a:t>
            </a:r>
            <a:r>
              <a:rPr b="0" dirty="0">
                <a:solidFill>
                  <a:srgbClr val="252423"/>
                </a:solidFill>
                <a:latin typeface="Segoe UI"/>
                <a:cs typeface="Segoe UI"/>
              </a:rPr>
              <a:t>reaching our </a:t>
            </a:r>
            <a:r>
              <a:rPr b="0" spc="-10" dirty="0">
                <a:solidFill>
                  <a:srgbClr val="252423"/>
                </a:solidFill>
                <a:latin typeface="Segoe UI"/>
                <a:cs typeface="Segoe UI"/>
              </a:rPr>
              <a:t>customers?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0300" y="2519045"/>
            <a:ext cx="10621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##</a:t>
            </a:r>
            <a:r>
              <a:rPr sz="1800" b="1" spc="-15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With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15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to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45-</a:t>
            </a:r>
            <a:r>
              <a:rPr sz="1800" b="1" spc="-30" dirty="0">
                <a:solidFill>
                  <a:srgbClr val="BA1B2F"/>
                </a:solidFill>
                <a:latin typeface="Segoe UI"/>
                <a:cs typeface="Segoe UI"/>
              </a:rPr>
              <a:t>year-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olds</a:t>
            </a:r>
            <a:r>
              <a:rPr sz="1800" b="1" spc="-15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comprising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90%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of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the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market,</a:t>
            </a:r>
            <a:r>
              <a:rPr sz="1800" b="1" spc="-15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let's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explore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which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marketing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strategies </a:t>
            </a:r>
            <a:r>
              <a:rPr sz="1800" b="1" dirty="0">
                <a:solidFill>
                  <a:srgbClr val="BA1B2F"/>
                </a:solidFill>
                <a:latin typeface="Segoe UI"/>
                <a:cs typeface="Segoe UI"/>
              </a:rPr>
              <a:t>are</a:t>
            </a:r>
            <a:r>
              <a:rPr sz="1800" b="1" spc="-10" dirty="0">
                <a:solidFill>
                  <a:srgbClr val="BA1B2F"/>
                </a:solidFill>
                <a:latin typeface="Segoe UI"/>
                <a:cs typeface="Segoe UI"/>
              </a:rPr>
              <a:t> effective.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9477" y="6314997"/>
            <a:ext cx="892866" cy="1735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57258" y="6232557"/>
            <a:ext cx="926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Age-</a:t>
            </a:r>
            <a:r>
              <a:rPr sz="1600" spc="-10" dirty="0">
                <a:latin typeface="Calibri"/>
                <a:cs typeface="Calibri"/>
              </a:rPr>
              <a:t>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4643" y="5988050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19-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30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7317" y="5988050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31-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45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49991" y="5988050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15-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18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2665" y="5988050"/>
            <a:ext cx="11728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5815" algn="l"/>
              </a:tabLst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46-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65</a:t>
            </a: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	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65+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22568" y="4778273"/>
            <a:ext cx="550545" cy="1184910"/>
          </a:xfrm>
          <a:custGeom>
            <a:avLst/>
            <a:gdLst/>
            <a:ahLst/>
            <a:cxnLst/>
            <a:rect l="l" t="t" r="r" b="b"/>
            <a:pathLst>
              <a:path w="550545" h="1184910">
                <a:moveTo>
                  <a:pt x="550479" y="1184376"/>
                </a:moveTo>
                <a:lnTo>
                  <a:pt x="0" y="1184376"/>
                </a:lnTo>
                <a:lnTo>
                  <a:pt x="0" y="0"/>
                </a:lnTo>
                <a:lnTo>
                  <a:pt x="550479" y="0"/>
                </a:lnTo>
                <a:lnTo>
                  <a:pt x="550479" y="1184376"/>
                </a:lnTo>
                <a:close/>
              </a:path>
            </a:pathLst>
          </a:custGeom>
          <a:solidFill>
            <a:srgbClr val="670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5243" y="5220919"/>
            <a:ext cx="550545" cy="742315"/>
          </a:xfrm>
          <a:custGeom>
            <a:avLst/>
            <a:gdLst/>
            <a:ahLst/>
            <a:cxnLst/>
            <a:rect l="l" t="t" r="r" b="b"/>
            <a:pathLst>
              <a:path w="550545" h="742314">
                <a:moveTo>
                  <a:pt x="550479" y="741730"/>
                </a:moveTo>
                <a:lnTo>
                  <a:pt x="0" y="741730"/>
                </a:lnTo>
                <a:lnTo>
                  <a:pt x="0" y="0"/>
                </a:lnTo>
                <a:lnTo>
                  <a:pt x="550479" y="0"/>
                </a:lnTo>
                <a:lnTo>
                  <a:pt x="550479" y="741730"/>
                </a:lnTo>
                <a:close/>
              </a:path>
            </a:pathLst>
          </a:custGeom>
          <a:solidFill>
            <a:srgbClr val="FF0F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47917" y="5750299"/>
            <a:ext cx="550545" cy="212725"/>
          </a:xfrm>
          <a:custGeom>
            <a:avLst/>
            <a:gdLst/>
            <a:ahLst/>
            <a:cxnLst/>
            <a:rect l="l" t="t" r="r" b="b"/>
            <a:pathLst>
              <a:path w="550545" h="212725">
                <a:moveTo>
                  <a:pt x="550479" y="212350"/>
                </a:moveTo>
                <a:lnTo>
                  <a:pt x="0" y="212350"/>
                </a:lnTo>
                <a:lnTo>
                  <a:pt x="0" y="0"/>
                </a:lnTo>
                <a:lnTo>
                  <a:pt x="550479" y="0"/>
                </a:lnTo>
                <a:lnTo>
                  <a:pt x="550479" y="212350"/>
                </a:lnTo>
                <a:close/>
              </a:path>
            </a:pathLst>
          </a:custGeom>
          <a:solidFill>
            <a:srgbClr val="FFE3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0591" y="5867939"/>
            <a:ext cx="550545" cy="95250"/>
          </a:xfrm>
          <a:custGeom>
            <a:avLst/>
            <a:gdLst/>
            <a:ahLst/>
            <a:cxnLst/>
            <a:rect l="l" t="t" r="r" b="b"/>
            <a:pathLst>
              <a:path w="550545" h="95250">
                <a:moveTo>
                  <a:pt x="550479" y="94710"/>
                </a:moveTo>
                <a:lnTo>
                  <a:pt x="0" y="94710"/>
                </a:lnTo>
                <a:lnTo>
                  <a:pt x="0" y="0"/>
                </a:lnTo>
                <a:lnTo>
                  <a:pt x="550479" y="0"/>
                </a:lnTo>
                <a:lnTo>
                  <a:pt x="550479" y="9471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09895" y="3211068"/>
            <a:ext cx="550545" cy="2752090"/>
          </a:xfrm>
          <a:prstGeom prst="rect">
            <a:avLst/>
          </a:prstGeom>
          <a:solidFill>
            <a:srgbClr val="32F0EC"/>
          </a:solidFill>
        </p:spPr>
        <p:txBody>
          <a:bodyPr vert="horz" wrap="square" lIns="0" tIns="5969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47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5.5K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74368" y="4486204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2.4K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87043" y="4928851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99716" y="5458231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0.4K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12390" y="5575871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0.2K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0600" y="4810125"/>
            <a:ext cx="3381375" cy="227647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610026" y="5029263"/>
            <a:ext cx="2030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bar</a:t>
            </a:r>
            <a:endParaRPr sz="2000">
              <a:latin typeface="Comic Sans MS"/>
              <a:cs typeface="Comic Sans MS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120775" y="3534455"/>
          <a:ext cx="7120888" cy="2622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Online </a:t>
                      </a:r>
                      <a:r>
                        <a:rPr sz="1500" b="1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ads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i="1" spc="-20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3.9K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02235" marB="0">
                    <a:solidFill>
                      <a:srgbClr val="2EBE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TV</a:t>
                      </a:r>
                      <a:r>
                        <a:rPr sz="1500" b="1" spc="4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commercials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i="1" spc="-20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2.5K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022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Outdoor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billboards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F8117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F8117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i="1" spc="-20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1.1K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Other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BED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BE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865">
                        <a:lnSpc>
                          <a:spcPts val="1575"/>
                        </a:lnSpc>
                        <a:spcBef>
                          <a:spcPts val="1664"/>
                        </a:spcBef>
                        <a:tabLst>
                          <a:tab pos="914400" algn="l"/>
                        </a:tabLst>
                      </a:pPr>
                      <a:r>
                        <a:rPr sz="2400" b="1" i="1" spc="-30" baseline="43402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1.1K</a:t>
                      </a:r>
                      <a:r>
                        <a:rPr sz="2400" b="1" i="1" baseline="43402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	</a:t>
                      </a:r>
                      <a:r>
                        <a:rPr sz="200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chart, </a:t>
                      </a:r>
                      <a:r>
                        <a:rPr sz="2000" b="1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online</a:t>
                      </a:r>
                      <a:r>
                        <a:rPr sz="2000" b="1" spc="-5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b="1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ads</a:t>
                      </a:r>
                      <a:r>
                        <a:rPr sz="2000" b="1" spc="-270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are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211454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marR="7874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Print</a:t>
                      </a:r>
                      <a:r>
                        <a:rPr sz="1500" b="1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media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i="1" spc="-20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0.8K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02235" marB="0"/>
                </a:tc>
                <a:tc gridSpan="2">
                  <a:txBody>
                    <a:bodyPr/>
                    <a:lstStyle/>
                    <a:p>
                      <a:pPr marL="10287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00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the</a:t>
                      </a:r>
                      <a:r>
                        <a:rPr sz="2000" spc="-5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most</a:t>
                      </a:r>
                      <a:r>
                        <a:rPr sz="2000" spc="-5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spc="-1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effective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14604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5537249" y="6038837"/>
            <a:ext cx="217487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way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our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drink.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850" y="2486025"/>
            <a:ext cx="9829800" cy="4048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4925" y="666750"/>
            <a:ext cx="8420100" cy="12192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6475" y="2761849"/>
            <a:ext cx="2324100" cy="1162685"/>
            <a:chOff x="2276475" y="2761849"/>
            <a:chExt cx="2324100" cy="1162685"/>
          </a:xfrm>
        </p:grpSpPr>
        <p:sp>
          <p:nvSpPr>
            <p:cNvPr id="7" name="object 7"/>
            <p:cNvSpPr/>
            <p:nvPr/>
          </p:nvSpPr>
          <p:spPr>
            <a:xfrm>
              <a:off x="2276475" y="2761849"/>
              <a:ext cx="2324100" cy="1162685"/>
            </a:xfrm>
            <a:custGeom>
              <a:avLst/>
              <a:gdLst/>
              <a:ahLst/>
              <a:cxnLst/>
              <a:rect l="l" t="t" r="r" b="b"/>
              <a:pathLst>
                <a:path w="2324100" h="1162685">
                  <a:moveTo>
                    <a:pt x="2324100" y="1162451"/>
                  </a:moveTo>
                  <a:lnTo>
                    <a:pt x="1975485" y="1162451"/>
                  </a:lnTo>
                  <a:lnTo>
                    <a:pt x="1975240" y="1142488"/>
                  </a:lnTo>
                  <a:lnTo>
                    <a:pt x="1974505" y="1122537"/>
                  </a:lnTo>
                  <a:lnTo>
                    <a:pt x="1971568" y="1082720"/>
                  </a:lnTo>
                  <a:lnTo>
                    <a:pt x="1966680" y="1043095"/>
                  </a:lnTo>
                  <a:lnTo>
                    <a:pt x="1959855" y="1003757"/>
                  </a:lnTo>
                  <a:lnTo>
                    <a:pt x="1951107" y="964802"/>
                  </a:lnTo>
                  <a:lnTo>
                    <a:pt x="1940458" y="926323"/>
                  </a:lnTo>
                  <a:lnTo>
                    <a:pt x="1927934" y="888413"/>
                  </a:lnTo>
                  <a:lnTo>
                    <a:pt x="1913565" y="851163"/>
                  </a:lnTo>
                  <a:lnTo>
                    <a:pt x="1897386" y="814662"/>
                  </a:lnTo>
                  <a:lnTo>
                    <a:pt x="1879435" y="779000"/>
                  </a:lnTo>
                  <a:lnTo>
                    <a:pt x="1859756" y="744262"/>
                  </a:lnTo>
                  <a:lnTo>
                    <a:pt x="1838396" y="710530"/>
                  </a:lnTo>
                  <a:lnTo>
                    <a:pt x="1815407" y="677888"/>
                  </a:lnTo>
                  <a:lnTo>
                    <a:pt x="1790843" y="646413"/>
                  </a:lnTo>
                  <a:lnTo>
                    <a:pt x="1764765" y="616181"/>
                  </a:lnTo>
                  <a:lnTo>
                    <a:pt x="1737235" y="587265"/>
                  </a:lnTo>
                  <a:lnTo>
                    <a:pt x="1708319" y="559735"/>
                  </a:lnTo>
                  <a:lnTo>
                    <a:pt x="1678087" y="533657"/>
                  </a:lnTo>
                  <a:lnTo>
                    <a:pt x="1646612" y="509094"/>
                  </a:lnTo>
                  <a:lnTo>
                    <a:pt x="1613970" y="486104"/>
                  </a:lnTo>
                  <a:lnTo>
                    <a:pt x="1580239" y="464744"/>
                  </a:lnTo>
                  <a:lnTo>
                    <a:pt x="1545500" y="445065"/>
                  </a:lnTo>
                  <a:lnTo>
                    <a:pt x="1509838" y="427114"/>
                  </a:lnTo>
                  <a:lnTo>
                    <a:pt x="1473338" y="410935"/>
                  </a:lnTo>
                  <a:lnTo>
                    <a:pt x="1436087" y="396566"/>
                  </a:lnTo>
                  <a:lnTo>
                    <a:pt x="1398177" y="384042"/>
                  </a:lnTo>
                  <a:lnTo>
                    <a:pt x="1359698" y="373393"/>
                  </a:lnTo>
                  <a:lnTo>
                    <a:pt x="1320743" y="364646"/>
                  </a:lnTo>
                  <a:lnTo>
                    <a:pt x="1281405" y="357820"/>
                  </a:lnTo>
                  <a:lnTo>
                    <a:pt x="1241780" y="352933"/>
                  </a:lnTo>
                  <a:lnTo>
                    <a:pt x="1201963" y="349996"/>
                  </a:lnTo>
                  <a:lnTo>
                    <a:pt x="1162050" y="349016"/>
                  </a:lnTo>
                  <a:lnTo>
                    <a:pt x="1142087" y="349261"/>
                  </a:lnTo>
                  <a:lnTo>
                    <a:pt x="1102210" y="351220"/>
                  </a:lnTo>
                  <a:lnTo>
                    <a:pt x="1062476" y="355133"/>
                  </a:lnTo>
                  <a:lnTo>
                    <a:pt x="1022983" y="360991"/>
                  </a:lnTo>
                  <a:lnTo>
                    <a:pt x="983825" y="368780"/>
                  </a:lnTo>
                  <a:lnTo>
                    <a:pt x="945096" y="378481"/>
                  </a:lnTo>
                  <a:lnTo>
                    <a:pt x="906890" y="390071"/>
                  </a:lnTo>
                  <a:lnTo>
                    <a:pt x="869298" y="403522"/>
                  </a:lnTo>
                  <a:lnTo>
                    <a:pt x="832412" y="418800"/>
                  </a:lnTo>
                  <a:lnTo>
                    <a:pt x="796320" y="435871"/>
                  </a:lnTo>
                  <a:lnTo>
                    <a:pt x="761109" y="454691"/>
                  </a:lnTo>
                  <a:lnTo>
                    <a:pt x="726864" y="475217"/>
                  </a:lnTo>
                  <a:lnTo>
                    <a:pt x="693667" y="497399"/>
                  </a:lnTo>
                  <a:lnTo>
                    <a:pt x="661599" y="521182"/>
                  </a:lnTo>
                  <a:lnTo>
                    <a:pt x="630736" y="546511"/>
                  </a:lnTo>
                  <a:lnTo>
                    <a:pt x="601153" y="573323"/>
                  </a:lnTo>
                  <a:lnTo>
                    <a:pt x="572922" y="601554"/>
                  </a:lnTo>
                  <a:lnTo>
                    <a:pt x="546109" y="631137"/>
                  </a:lnTo>
                  <a:lnTo>
                    <a:pt x="520781" y="662000"/>
                  </a:lnTo>
                  <a:lnTo>
                    <a:pt x="496997" y="694068"/>
                  </a:lnTo>
                  <a:lnTo>
                    <a:pt x="474816" y="727265"/>
                  </a:lnTo>
                  <a:lnTo>
                    <a:pt x="454290" y="761510"/>
                  </a:lnTo>
                  <a:lnTo>
                    <a:pt x="435470" y="796721"/>
                  </a:lnTo>
                  <a:lnTo>
                    <a:pt x="418399" y="832813"/>
                  </a:lnTo>
                  <a:lnTo>
                    <a:pt x="403121" y="869699"/>
                  </a:lnTo>
                  <a:lnTo>
                    <a:pt x="389670" y="907291"/>
                  </a:lnTo>
                  <a:lnTo>
                    <a:pt x="378080" y="945497"/>
                  </a:lnTo>
                  <a:lnTo>
                    <a:pt x="368379" y="984226"/>
                  </a:lnTo>
                  <a:lnTo>
                    <a:pt x="360590" y="1023384"/>
                  </a:lnTo>
                  <a:lnTo>
                    <a:pt x="354732" y="1062878"/>
                  </a:lnTo>
                  <a:lnTo>
                    <a:pt x="350818" y="1102611"/>
                  </a:lnTo>
                  <a:lnTo>
                    <a:pt x="348859" y="1142488"/>
                  </a:lnTo>
                  <a:lnTo>
                    <a:pt x="348614" y="1162451"/>
                  </a:lnTo>
                  <a:lnTo>
                    <a:pt x="0" y="1162451"/>
                  </a:lnTo>
                  <a:lnTo>
                    <a:pt x="1380" y="1105419"/>
                  </a:lnTo>
                  <a:lnTo>
                    <a:pt x="5558" y="1048523"/>
                  </a:lnTo>
                  <a:lnTo>
                    <a:pt x="12523" y="991901"/>
                  </a:lnTo>
                  <a:lnTo>
                    <a:pt x="22259" y="935689"/>
                  </a:lnTo>
                  <a:lnTo>
                    <a:pt x="34742" y="880023"/>
                  </a:lnTo>
                  <a:lnTo>
                    <a:pt x="49942" y="825036"/>
                  </a:lnTo>
                  <a:lnTo>
                    <a:pt x="67822" y="770862"/>
                  </a:lnTo>
                  <a:lnTo>
                    <a:pt x="88340" y="717630"/>
                  </a:lnTo>
                  <a:lnTo>
                    <a:pt x="111445" y="665470"/>
                  </a:lnTo>
                  <a:lnTo>
                    <a:pt x="137083" y="614506"/>
                  </a:lnTo>
                  <a:lnTo>
                    <a:pt x="165191" y="564862"/>
                  </a:lnTo>
                  <a:lnTo>
                    <a:pt x="195701" y="516658"/>
                  </a:lnTo>
                  <a:lnTo>
                    <a:pt x="228540" y="470008"/>
                  </a:lnTo>
                  <a:lnTo>
                    <a:pt x="263629" y="425027"/>
                  </a:lnTo>
                  <a:lnTo>
                    <a:pt x="300884" y="381822"/>
                  </a:lnTo>
                  <a:lnTo>
                    <a:pt x="340214" y="340498"/>
                  </a:lnTo>
                  <a:lnTo>
                    <a:pt x="381525" y="301154"/>
                  </a:lnTo>
                  <a:lnTo>
                    <a:pt x="424717" y="263884"/>
                  </a:lnTo>
                  <a:lnTo>
                    <a:pt x="469686" y="228779"/>
                  </a:lnTo>
                  <a:lnTo>
                    <a:pt x="516324" y="195924"/>
                  </a:lnTo>
                  <a:lnTo>
                    <a:pt x="564518" y="165397"/>
                  </a:lnTo>
                  <a:lnTo>
                    <a:pt x="614152" y="137272"/>
                  </a:lnTo>
                  <a:lnTo>
                    <a:pt x="665107" y="111617"/>
                  </a:lnTo>
                  <a:lnTo>
                    <a:pt x="717259" y="88494"/>
                  </a:lnTo>
                  <a:lnTo>
                    <a:pt x="770484" y="67958"/>
                  </a:lnTo>
                  <a:lnTo>
                    <a:pt x="824652" y="50059"/>
                  </a:lnTo>
                  <a:lnTo>
                    <a:pt x="879634" y="34840"/>
                  </a:lnTo>
                  <a:lnTo>
                    <a:pt x="935296" y="22338"/>
                  </a:lnTo>
                  <a:lnTo>
                    <a:pt x="991504" y="12582"/>
                  </a:lnTo>
                  <a:lnTo>
                    <a:pt x="1048124" y="5597"/>
                  </a:lnTo>
                  <a:lnTo>
                    <a:pt x="1105018" y="1400"/>
                  </a:lnTo>
                  <a:lnTo>
                    <a:pt x="1162050" y="0"/>
                  </a:lnTo>
                  <a:lnTo>
                    <a:pt x="1190574" y="350"/>
                  </a:lnTo>
                  <a:lnTo>
                    <a:pt x="1247554" y="3149"/>
                  </a:lnTo>
                  <a:lnTo>
                    <a:pt x="1304328" y="8742"/>
                  </a:lnTo>
                  <a:lnTo>
                    <a:pt x="1360759" y="17115"/>
                  </a:lnTo>
                  <a:lnTo>
                    <a:pt x="1416711" y="28247"/>
                  </a:lnTo>
                  <a:lnTo>
                    <a:pt x="1472050" y="42112"/>
                  </a:lnTo>
                  <a:lnTo>
                    <a:pt x="1526641" y="58676"/>
                  </a:lnTo>
                  <a:lnTo>
                    <a:pt x="1580353" y="77899"/>
                  </a:lnTo>
                  <a:lnTo>
                    <a:pt x="1633058" y="99735"/>
                  </a:lnTo>
                  <a:lnTo>
                    <a:pt x="1684627" y="124132"/>
                  </a:lnTo>
                  <a:lnTo>
                    <a:pt x="1734937" y="151030"/>
                  </a:lnTo>
                  <a:lnTo>
                    <a:pt x="1783865" y="180364"/>
                  </a:lnTo>
                  <a:lnTo>
                    <a:pt x="1831296" y="212065"/>
                  </a:lnTo>
                  <a:lnTo>
                    <a:pt x="1877113" y="246056"/>
                  </a:lnTo>
                  <a:lnTo>
                    <a:pt x="1921207" y="282254"/>
                  </a:lnTo>
                  <a:lnTo>
                    <a:pt x="1963471" y="320572"/>
                  </a:lnTo>
                  <a:lnTo>
                    <a:pt x="2003804" y="360919"/>
                  </a:lnTo>
                  <a:lnTo>
                    <a:pt x="2042108" y="403196"/>
                  </a:lnTo>
                  <a:lnTo>
                    <a:pt x="2078290" y="447302"/>
                  </a:lnTo>
                  <a:lnTo>
                    <a:pt x="2112265" y="493131"/>
                  </a:lnTo>
                  <a:lnTo>
                    <a:pt x="2143949" y="540573"/>
                  </a:lnTo>
                  <a:lnTo>
                    <a:pt x="2173267" y="589512"/>
                  </a:lnTo>
                  <a:lnTo>
                    <a:pt x="2200148" y="639831"/>
                  </a:lnTo>
                  <a:lnTo>
                    <a:pt x="2224527" y="691408"/>
                  </a:lnTo>
                  <a:lnTo>
                    <a:pt x="2246345" y="744120"/>
                  </a:lnTo>
                  <a:lnTo>
                    <a:pt x="2265549" y="797839"/>
                  </a:lnTo>
                  <a:lnTo>
                    <a:pt x="2282094" y="852436"/>
                  </a:lnTo>
                  <a:lnTo>
                    <a:pt x="2295940" y="907779"/>
                  </a:lnTo>
                  <a:lnTo>
                    <a:pt x="2307053" y="963735"/>
                  </a:lnTo>
                  <a:lnTo>
                    <a:pt x="2315406" y="1020169"/>
                  </a:lnTo>
                  <a:lnTo>
                    <a:pt x="2320979" y="1076945"/>
                  </a:lnTo>
                  <a:lnTo>
                    <a:pt x="2323759" y="1133926"/>
                  </a:lnTo>
                  <a:lnTo>
                    <a:pt x="2324100" y="1162451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6475" y="2762252"/>
              <a:ext cx="1405890" cy="1162050"/>
            </a:xfrm>
            <a:custGeom>
              <a:avLst/>
              <a:gdLst/>
              <a:ahLst/>
              <a:cxnLst/>
              <a:rect l="l" t="t" r="r" b="b"/>
              <a:pathLst>
                <a:path w="1405889" h="1162050">
                  <a:moveTo>
                    <a:pt x="348614" y="1162047"/>
                  </a:moveTo>
                  <a:lnTo>
                    <a:pt x="0" y="1162047"/>
                  </a:lnTo>
                  <a:lnTo>
                    <a:pt x="112" y="1145870"/>
                  </a:lnTo>
                  <a:lnTo>
                    <a:pt x="1800" y="1097378"/>
                  </a:lnTo>
                  <a:lnTo>
                    <a:pt x="5511" y="1048998"/>
                  </a:lnTo>
                  <a:lnTo>
                    <a:pt x="11239" y="1000812"/>
                  </a:lnTo>
                  <a:lnTo>
                    <a:pt x="18974" y="952908"/>
                  </a:lnTo>
                  <a:lnTo>
                    <a:pt x="28702" y="905371"/>
                  </a:lnTo>
                  <a:lnTo>
                    <a:pt x="40405" y="858282"/>
                  </a:lnTo>
                  <a:lnTo>
                    <a:pt x="54065" y="811719"/>
                  </a:lnTo>
                  <a:lnTo>
                    <a:pt x="69656" y="765767"/>
                  </a:lnTo>
                  <a:lnTo>
                    <a:pt x="87152" y="720510"/>
                  </a:lnTo>
                  <a:lnTo>
                    <a:pt x="106521" y="676021"/>
                  </a:lnTo>
                  <a:lnTo>
                    <a:pt x="127733" y="632378"/>
                  </a:lnTo>
                  <a:lnTo>
                    <a:pt x="150748" y="589658"/>
                  </a:lnTo>
                  <a:lnTo>
                    <a:pt x="175524" y="547939"/>
                  </a:lnTo>
                  <a:lnTo>
                    <a:pt x="202021" y="507291"/>
                  </a:lnTo>
                  <a:lnTo>
                    <a:pt x="230193" y="467782"/>
                  </a:lnTo>
                  <a:lnTo>
                    <a:pt x="259991" y="429483"/>
                  </a:lnTo>
                  <a:lnTo>
                    <a:pt x="291359" y="392464"/>
                  </a:lnTo>
                  <a:lnTo>
                    <a:pt x="324245" y="356787"/>
                  </a:lnTo>
                  <a:lnTo>
                    <a:pt x="358594" y="322511"/>
                  </a:lnTo>
                  <a:lnTo>
                    <a:pt x="394345" y="289700"/>
                  </a:lnTo>
                  <a:lnTo>
                    <a:pt x="431431" y="258412"/>
                  </a:lnTo>
                  <a:lnTo>
                    <a:pt x="469791" y="228699"/>
                  </a:lnTo>
                  <a:lnTo>
                    <a:pt x="509361" y="200611"/>
                  </a:lnTo>
                  <a:lnTo>
                    <a:pt x="550069" y="174201"/>
                  </a:lnTo>
                  <a:lnTo>
                    <a:pt x="591841" y="149514"/>
                  </a:lnTo>
                  <a:lnTo>
                    <a:pt x="634608" y="126593"/>
                  </a:lnTo>
                  <a:lnTo>
                    <a:pt x="678297" y="105475"/>
                  </a:lnTo>
                  <a:lnTo>
                    <a:pt x="722829" y="86200"/>
                  </a:lnTo>
                  <a:lnTo>
                    <a:pt x="768125" y="68802"/>
                  </a:lnTo>
                  <a:lnTo>
                    <a:pt x="814107" y="53310"/>
                  </a:lnTo>
                  <a:lnTo>
                    <a:pt x="860699" y="39751"/>
                  </a:lnTo>
                  <a:lnTo>
                    <a:pt x="907816" y="28148"/>
                  </a:lnTo>
                  <a:lnTo>
                    <a:pt x="955374" y="18524"/>
                  </a:lnTo>
                  <a:lnTo>
                    <a:pt x="1003292" y="10892"/>
                  </a:lnTo>
                  <a:lnTo>
                    <a:pt x="1051490" y="5268"/>
                  </a:lnTo>
                  <a:lnTo>
                    <a:pt x="1099881" y="1661"/>
                  </a:lnTo>
                  <a:lnTo>
                    <a:pt x="1148377" y="77"/>
                  </a:lnTo>
                  <a:lnTo>
                    <a:pt x="1164553" y="0"/>
                  </a:lnTo>
                  <a:lnTo>
                    <a:pt x="1180727" y="147"/>
                  </a:lnTo>
                  <a:lnTo>
                    <a:pt x="1229219" y="1940"/>
                  </a:lnTo>
                  <a:lnTo>
                    <a:pt x="1277590" y="5755"/>
                  </a:lnTo>
                  <a:lnTo>
                    <a:pt x="1325760" y="11586"/>
                  </a:lnTo>
                  <a:lnTo>
                    <a:pt x="1373648" y="19424"/>
                  </a:lnTo>
                  <a:lnTo>
                    <a:pt x="1405372" y="25757"/>
                  </a:lnTo>
                  <a:lnTo>
                    <a:pt x="1332375" y="366644"/>
                  </a:lnTo>
                  <a:lnTo>
                    <a:pt x="1310168" y="362211"/>
                  </a:lnTo>
                  <a:lnTo>
                    <a:pt x="1287847" y="358398"/>
                  </a:lnTo>
                  <a:lnTo>
                    <a:pt x="1242928" y="352643"/>
                  </a:lnTo>
                  <a:lnTo>
                    <a:pt x="1197758" y="349396"/>
                  </a:lnTo>
                  <a:lnTo>
                    <a:pt x="1152478" y="348668"/>
                  </a:lnTo>
                  <a:lnTo>
                    <a:pt x="1129841" y="349250"/>
                  </a:lnTo>
                  <a:lnTo>
                    <a:pt x="1084658" y="352302"/>
                  </a:lnTo>
                  <a:lnTo>
                    <a:pt x="1039715" y="357863"/>
                  </a:lnTo>
                  <a:lnTo>
                    <a:pt x="995151" y="365918"/>
                  </a:lnTo>
                  <a:lnTo>
                    <a:pt x="951104" y="376440"/>
                  </a:lnTo>
                  <a:lnTo>
                    <a:pt x="907711" y="389396"/>
                  </a:lnTo>
                  <a:lnTo>
                    <a:pt x="865107" y="404748"/>
                  </a:lnTo>
                  <a:lnTo>
                    <a:pt x="823423" y="422447"/>
                  </a:lnTo>
                  <a:lnTo>
                    <a:pt x="782788" y="442438"/>
                  </a:lnTo>
                  <a:lnTo>
                    <a:pt x="743329" y="464659"/>
                  </a:lnTo>
                  <a:lnTo>
                    <a:pt x="705168" y="489042"/>
                  </a:lnTo>
                  <a:lnTo>
                    <a:pt x="668422" y="515511"/>
                  </a:lnTo>
                  <a:lnTo>
                    <a:pt x="633207" y="543983"/>
                  </a:lnTo>
                  <a:lnTo>
                    <a:pt x="599631" y="574372"/>
                  </a:lnTo>
                  <a:lnTo>
                    <a:pt x="567798" y="606582"/>
                  </a:lnTo>
                  <a:lnTo>
                    <a:pt x="537807" y="640513"/>
                  </a:lnTo>
                  <a:lnTo>
                    <a:pt x="509750" y="676061"/>
                  </a:lnTo>
                  <a:lnTo>
                    <a:pt x="483715" y="713115"/>
                  </a:lnTo>
                  <a:lnTo>
                    <a:pt x="459783" y="751561"/>
                  </a:lnTo>
                  <a:lnTo>
                    <a:pt x="438028" y="791279"/>
                  </a:lnTo>
                  <a:lnTo>
                    <a:pt x="418516" y="832146"/>
                  </a:lnTo>
                  <a:lnTo>
                    <a:pt x="401309" y="874035"/>
                  </a:lnTo>
                  <a:lnTo>
                    <a:pt x="386460" y="916817"/>
                  </a:lnTo>
                  <a:lnTo>
                    <a:pt x="374015" y="960360"/>
                  </a:lnTo>
                  <a:lnTo>
                    <a:pt x="364012" y="1004527"/>
                  </a:lnTo>
                  <a:lnTo>
                    <a:pt x="356482" y="1049183"/>
                  </a:lnTo>
                  <a:lnTo>
                    <a:pt x="351450" y="1094188"/>
                  </a:lnTo>
                  <a:lnTo>
                    <a:pt x="348930" y="1139404"/>
                  </a:lnTo>
                  <a:lnTo>
                    <a:pt x="348614" y="1162047"/>
                  </a:lnTo>
                  <a:close/>
                </a:path>
              </a:pathLst>
            </a:custGeom>
            <a:solidFill>
              <a:srgbClr val="DF0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06315" y="3721100"/>
            <a:ext cx="26644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1270" algn="l"/>
              </a:tabLst>
            </a:pPr>
            <a:r>
              <a:rPr sz="1500" b="1" i="1" spc="-50" dirty="0">
                <a:solidFill>
                  <a:srgbClr val="333333"/>
                </a:solidFill>
                <a:latin typeface="Segoe UI"/>
                <a:cs typeface="Segoe UI"/>
              </a:rPr>
              <a:t>1</a:t>
            </a:r>
            <a:r>
              <a:rPr sz="1500" b="1" i="1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500" b="1" i="1" spc="-50" dirty="0">
                <a:solidFill>
                  <a:srgbClr val="333333"/>
                </a:solidFill>
                <a:latin typeface="Segoe UI"/>
                <a:cs typeface="Segoe UI"/>
              </a:rPr>
              <a:t>5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12611" y="3264874"/>
            <a:ext cx="2795905" cy="2528570"/>
            <a:chOff x="6712611" y="3264874"/>
            <a:chExt cx="2795905" cy="2528570"/>
          </a:xfrm>
        </p:grpSpPr>
        <p:sp>
          <p:nvSpPr>
            <p:cNvPr id="11" name="object 11"/>
            <p:cNvSpPr/>
            <p:nvPr/>
          </p:nvSpPr>
          <p:spPr>
            <a:xfrm>
              <a:off x="7369058" y="3313838"/>
              <a:ext cx="2005964" cy="2479675"/>
            </a:xfrm>
            <a:custGeom>
              <a:avLst/>
              <a:gdLst/>
              <a:ahLst/>
              <a:cxnLst/>
              <a:rect l="l" t="t" r="r" b="b"/>
              <a:pathLst>
                <a:path w="2005965" h="2479675">
                  <a:moveTo>
                    <a:pt x="741765" y="2479574"/>
                  </a:moveTo>
                  <a:lnTo>
                    <a:pt x="690084" y="2478529"/>
                  </a:lnTo>
                  <a:lnTo>
                    <a:pt x="638493" y="2475373"/>
                  </a:lnTo>
                  <a:lnTo>
                    <a:pt x="587074" y="2470110"/>
                  </a:lnTo>
                  <a:lnTo>
                    <a:pt x="535910" y="2462750"/>
                  </a:lnTo>
                  <a:lnTo>
                    <a:pt x="485090" y="2453304"/>
                  </a:lnTo>
                  <a:lnTo>
                    <a:pt x="434701" y="2441789"/>
                  </a:lnTo>
                  <a:lnTo>
                    <a:pt x="384825" y="2428225"/>
                  </a:lnTo>
                  <a:lnTo>
                    <a:pt x="335542" y="2412632"/>
                  </a:lnTo>
                  <a:lnTo>
                    <a:pt x="286937" y="2395038"/>
                  </a:lnTo>
                  <a:lnTo>
                    <a:pt x="239096" y="2375473"/>
                  </a:lnTo>
                  <a:lnTo>
                    <a:pt x="192094" y="2353968"/>
                  </a:lnTo>
                  <a:lnTo>
                    <a:pt x="146007" y="2330559"/>
                  </a:lnTo>
                  <a:lnTo>
                    <a:pt x="100916" y="2305286"/>
                  </a:lnTo>
                  <a:lnTo>
                    <a:pt x="56899" y="2278192"/>
                  </a:lnTo>
                  <a:lnTo>
                    <a:pt x="14026" y="2249322"/>
                  </a:lnTo>
                  <a:lnTo>
                    <a:pt x="0" y="2239311"/>
                  </a:lnTo>
                  <a:lnTo>
                    <a:pt x="296591" y="1829706"/>
                  </a:lnTo>
                  <a:lnTo>
                    <a:pt x="313502" y="1841603"/>
                  </a:lnTo>
                  <a:lnTo>
                    <a:pt x="330731" y="1853035"/>
                  </a:lnTo>
                  <a:lnTo>
                    <a:pt x="366091" y="1874469"/>
                  </a:lnTo>
                  <a:lnTo>
                    <a:pt x="402566" y="1893944"/>
                  </a:lnTo>
                  <a:lnTo>
                    <a:pt x="440049" y="1911403"/>
                  </a:lnTo>
                  <a:lnTo>
                    <a:pt x="478427" y="1926794"/>
                  </a:lnTo>
                  <a:lnTo>
                    <a:pt x="517587" y="1940070"/>
                  </a:lnTo>
                  <a:lnTo>
                    <a:pt x="557412" y="1951193"/>
                  </a:lnTo>
                  <a:lnTo>
                    <a:pt x="597784" y="1960130"/>
                  </a:lnTo>
                  <a:lnTo>
                    <a:pt x="638583" y="1966853"/>
                  </a:lnTo>
                  <a:lnTo>
                    <a:pt x="679687" y="1971343"/>
                  </a:lnTo>
                  <a:lnTo>
                    <a:pt x="720976" y="1973587"/>
                  </a:lnTo>
                  <a:lnTo>
                    <a:pt x="741650" y="1973864"/>
                  </a:lnTo>
                  <a:lnTo>
                    <a:pt x="762325" y="1973578"/>
                  </a:lnTo>
                  <a:lnTo>
                    <a:pt x="803612" y="1971315"/>
                  </a:lnTo>
                  <a:lnTo>
                    <a:pt x="844715" y="1966806"/>
                  </a:lnTo>
                  <a:lnTo>
                    <a:pt x="885511" y="1960065"/>
                  </a:lnTo>
                  <a:lnTo>
                    <a:pt x="925878" y="1951110"/>
                  </a:lnTo>
                  <a:lnTo>
                    <a:pt x="965698" y="1939969"/>
                  </a:lnTo>
                  <a:lnTo>
                    <a:pt x="1004852" y="1926675"/>
                  </a:lnTo>
                  <a:lnTo>
                    <a:pt x="1043223" y="1911267"/>
                  </a:lnTo>
                  <a:lnTo>
                    <a:pt x="1080698" y="1893791"/>
                  </a:lnTo>
                  <a:lnTo>
                    <a:pt x="1117165" y="1874299"/>
                  </a:lnTo>
                  <a:lnTo>
                    <a:pt x="1152515" y="1852849"/>
                  </a:lnTo>
                  <a:lnTo>
                    <a:pt x="1186644" y="1829505"/>
                  </a:lnTo>
                  <a:lnTo>
                    <a:pt x="1219451" y="1804335"/>
                  </a:lnTo>
                  <a:lnTo>
                    <a:pt x="1250837" y="1777416"/>
                  </a:lnTo>
                  <a:lnTo>
                    <a:pt x="1280709" y="1748826"/>
                  </a:lnTo>
                  <a:lnTo>
                    <a:pt x="1308980" y="1718651"/>
                  </a:lnTo>
                  <a:lnTo>
                    <a:pt x="1335564" y="1686981"/>
                  </a:lnTo>
                  <a:lnTo>
                    <a:pt x="1360383" y="1653908"/>
                  </a:lnTo>
                  <a:lnTo>
                    <a:pt x="1383364" y="1619533"/>
                  </a:lnTo>
                  <a:lnTo>
                    <a:pt x="1404436" y="1583956"/>
                  </a:lnTo>
                  <a:lnTo>
                    <a:pt x="1423539" y="1547285"/>
                  </a:lnTo>
                  <a:lnTo>
                    <a:pt x="1440616" y="1509626"/>
                  </a:lnTo>
                  <a:lnTo>
                    <a:pt x="1455615" y="1471093"/>
                  </a:lnTo>
                  <a:lnTo>
                    <a:pt x="1468492" y="1431800"/>
                  </a:lnTo>
                  <a:lnTo>
                    <a:pt x="1479209" y="1391864"/>
                  </a:lnTo>
                  <a:lnTo>
                    <a:pt x="1487734" y="1351403"/>
                  </a:lnTo>
                  <a:lnTo>
                    <a:pt x="1494042" y="1310538"/>
                  </a:lnTo>
                  <a:lnTo>
                    <a:pt x="1498113" y="1269390"/>
                  </a:lnTo>
                  <a:lnTo>
                    <a:pt x="1499936" y="1228081"/>
                  </a:lnTo>
                  <a:lnTo>
                    <a:pt x="1500003" y="1207405"/>
                  </a:lnTo>
                  <a:lnTo>
                    <a:pt x="1499506" y="1186734"/>
                  </a:lnTo>
                  <a:lnTo>
                    <a:pt x="1496823" y="1145472"/>
                  </a:lnTo>
                  <a:lnTo>
                    <a:pt x="1491896" y="1104417"/>
                  </a:lnTo>
                  <a:lnTo>
                    <a:pt x="1484740" y="1063692"/>
                  </a:lnTo>
                  <a:lnTo>
                    <a:pt x="1475374" y="1023418"/>
                  </a:lnTo>
                  <a:lnTo>
                    <a:pt x="1463829" y="983713"/>
                  </a:lnTo>
                  <a:lnTo>
                    <a:pt x="1450136" y="944697"/>
                  </a:lnTo>
                  <a:lnTo>
                    <a:pt x="1434339" y="906485"/>
                  </a:lnTo>
                  <a:lnTo>
                    <a:pt x="1416482" y="869190"/>
                  </a:lnTo>
                  <a:lnTo>
                    <a:pt x="1396620" y="832923"/>
                  </a:lnTo>
                  <a:lnTo>
                    <a:pt x="1374811" y="797793"/>
                  </a:lnTo>
                  <a:lnTo>
                    <a:pt x="1351121" y="763904"/>
                  </a:lnTo>
                  <a:lnTo>
                    <a:pt x="1325619" y="731355"/>
                  </a:lnTo>
                  <a:lnTo>
                    <a:pt x="1298381" y="700245"/>
                  </a:lnTo>
                  <a:lnTo>
                    <a:pt x="1269489" y="670664"/>
                  </a:lnTo>
                  <a:lnTo>
                    <a:pt x="1239027" y="642703"/>
                  </a:lnTo>
                  <a:lnTo>
                    <a:pt x="1207088" y="616442"/>
                  </a:lnTo>
                  <a:lnTo>
                    <a:pt x="1173764" y="591961"/>
                  </a:lnTo>
                  <a:lnTo>
                    <a:pt x="1139157" y="569332"/>
                  </a:lnTo>
                  <a:lnTo>
                    <a:pt x="1103368" y="548622"/>
                  </a:lnTo>
                  <a:lnTo>
                    <a:pt x="1066503" y="529894"/>
                  </a:lnTo>
                  <a:lnTo>
                    <a:pt x="1028673" y="513202"/>
                  </a:lnTo>
                  <a:lnTo>
                    <a:pt x="989989" y="498596"/>
                  </a:lnTo>
                  <a:lnTo>
                    <a:pt x="950567" y="486119"/>
                  </a:lnTo>
                  <a:lnTo>
                    <a:pt x="1089960" y="0"/>
                  </a:lnTo>
                  <a:lnTo>
                    <a:pt x="1139344" y="15259"/>
                  </a:lnTo>
                  <a:lnTo>
                    <a:pt x="1188066" y="32526"/>
                  </a:lnTo>
                  <a:lnTo>
                    <a:pt x="1236041" y="51770"/>
                  </a:lnTo>
                  <a:lnTo>
                    <a:pt x="1283186" y="72957"/>
                  </a:lnTo>
                  <a:lnTo>
                    <a:pt x="1329426" y="96054"/>
                  </a:lnTo>
                  <a:lnTo>
                    <a:pt x="1374687" y="121023"/>
                  </a:lnTo>
                  <a:lnTo>
                    <a:pt x="1418888" y="147822"/>
                  </a:lnTo>
                  <a:lnTo>
                    <a:pt x="1461955" y="176403"/>
                  </a:lnTo>
                  <a:lnTo>
                    <a:pt x="1503817" y="206720"/>
                  </a:lnTo>
                  <a:lnTo>
                    <a:pt x="1544408" y="238725"/>
                  </a:lnTo>
                  <a:lnTo>
                    <a:pt x="1583657" y="272363"/>
                  </a:lnTo>
                  <a:lnTo>
                    <a:pt x="1621495" y="307575"/>
                  </a:lnTo>
                  <a:lnTo>
                    <a:pt x="1657862" y="344304"/>
                  </a:lnTo>
                  <a:lnTo>
                    <a:pt x="1692700" y="382491"/>
                  </a:lnTo>
                  <a:lnTo>
                    <a:pt x="1725948" y="422070"/>
                  </a:lnTo>
                  <a:lnTo>
                    <a:pt x="1757548" y="462973"/>
                  </a:lnTo>
                  <a:lnTo>
                    <a:pt x="1787450" y="505133"/>
                  </a:lnTo>
                  <a:lnTo>
                    <a:pt x="1815606" y="548483"/>
                  </a:lnTo>
                  <a:lnTo>
                    <a:pt x="1841965" y="592948"/>
                  </a:lnTo>
                  <a:lnTo>
                    <a:pt x="1866484" y="638450"/>
                  </a:lnTo>
                  <a:lnTo>
                    <a:pt x="1889122" y="684917"/>
                  </a:lnTo>
                  <a:lnTo>
                    <a:pt x="1909844" y="732272"/>
                  </a:lnTo>
                  <a:lnTo>
                    <a:pt x="1928612" y="780436"/>
                  </a:lnTo>
                  <a:lnTo>
                    <a:pt x="1945395" y="829323"/>
                  </a:lnTo>
                  <a:lnTo>
                    <a:pt x="1960165" y="878855"/>
                  </a:lnTo>
                  <a:lnTo>
                    <a:pt x="1972899" y="928953"/>
                  </a:lnTo>
                  <a:lnTo>
                    <a:pt x="1983575" y="979529"/>
                  </a:lnTo>
                  <a:lnTo>
                    <a:pt x="1992174" y="1030496"/>
                  </a:lnTo>
                  <a:lnTo>
                    <a:pt x="1998683" y="1081773"/>
                  </a:lnTo>
                  <a:lnTo>
                    <a:pt x="2003090" y="1133275"/>
                  </a:lnTo>
                  <a:lnTo>
                    <a:pt x="2005388" y="1184915"/>
                  </a:lnTo>
                  <a:lnTo>
                    <a:pt x="2005747" y="1219371"/>
                  </a:lnTo>
                  <a:lnTo>
                    <a:pt x="2005574" y="1236602"/>
                  </a:lnTo>
                  <a:lnTo>
                    <a:pt x="2003647" y="1288254"/>
                  </a:lnTo>
                  <a:lnTo>
                    <a:pt x="1999609" y="1339787"/>
                  </a:lnTo>
                  <a:lnTo>
                    <a:pt x="1993469" y="1391112"/>
                  </a:lnTo>
                  <a:lnTo>
                    <a:pt x="1985237" y="1442140"/>
                  </a:lnTo>
                  <a:lnTo>
                    <a:pt x="1974925" y="1492788"/>
                  </a:lnTo>
                  <a:lnTo>
                    <a:pt x="1962551" y="1542976"/>
                  </a:lnTo>
                  <a:lnTo>
                    <a:pt x="1948136" y="1592616"/>
                  </a:lnTo>
                  <a:lnTo>
                    <a:pt x="1931705" y="1641623"/>
                  </a:lnTo>
                  <a:lnTo>
                    <a:pt x="1913284" y="1689917"/>
                  </a:lnTo>
                  <a:lnTo>
                    <a:pt x="1892904" y="1737420"/>
                  </a:lnTo>
                  <a:lnTo>
                    <a:pt x="1870599" y="1784051"/>
                  </a:lnTo>
                  <a:lnTo>
                    <a:pt x="1846407" y="1829728"/>
                  </a:lnTo>
                  <a:lnTo>
                    <a:pt x="1820369" y="1874378"/>
                  </a:lnTo>
                  <a:lnTo>
                    <a:pt x="1792526" y="1917929"/>
                  </a:lnTo>
                  <a:lnTo>
                    <a:pt x="1762926" y="1960306"/>
                  </a:lnTo>
                  <a:lnTo>
                    <a:pt x="1731621" y="2001435"/>
                  </a:lnTo>
                  <a:lnTo>
                    <a:pt x="1698660" y="2041249"/>
                  </a:lnTo>
                  <a:lnTo>
                    <a:pt x="1664098" y="2079686"/>
                  </a:lnTo>
                  <a:lnTo>
                    <a:pt x="1627993" y="2116678"/>
                  </a:lnTo>
                  <a:lnTo>
                    <a:pt x="1590408" y="2152160"/>
                  </a:lnTo>
                  <a:lnTo>
                    <a:pt x="1551405" y="2186077"/>
                  </a:lnTo>
                  <a:lnTo>
                    <a:pt x="1511045" y="2218373"/>
                  </a:lnTo>
                  <a:lnTo>
                    <a:pt x="1469399" y="2248993"/>
                  </a:lnTo>
                  <a:lnTo>
                    <a:pt x="1426539" y="2277882"/>
                  </a:lnTo>
                  <a:lnTo>
                    <a:pt x="1382534" y="2304996"/>
                  </a:lnTo>
                  <a:lnTo>
                    <a:pt x="1337454" y="2330290"/>
                  </a:lnTo>
                  <a:lnTo>
                    <a:pt x="1291378" y="2353719"/>
                  </a:lnTo>
                  <a:lnTo>
                    <a:pt x="1244386" y="2375245"/>
                  </a:lnTo>
                  <a:lnTo>
                    <a:pt x="1196553" y="2394832"/>
                  </a:lnTo>
                  <a:lnTo>
                    <a:pt x="1147957" y="2412448"/>
                  </a:lnTo>
                  <a:lnTo>
                    <a:pt x="1098681" y="2428063"/>
                  </a:lnTo>
                  <a:lnTo>
                    <a:pt x="1048811" y="2441650"/>
                  </a:lnTo>
                  <a:lnTo>
                    <a:pt x="998428" y="2453188"/>
                  </a:lnTo>
                  <a:lnTo>
                    <a:pt x="947612" y="2462656"/>
                  </a:lnTo>
                  <a:lnTo>
                    <a:pt x="896451" y="2470040"/>
                  </a:lnTo>
                  <a:lnTo>
                    <a:pt x="845034" y="2475326"/>
                  </a:lnTo>
                  <a:lnTo>
                    <a:pt x="793444" y="2478506"/>
                  </a:lnTo>
                  <a:lnTo>
                    <a:pt x="758993" y="2479453"/>
                  </a:lnTo>
                  <a:lnTo>
                    <a:pt x="741765" y="2479574"/>
                  </a:lnTo>
                  <a:close/>
                </a:path>
              </a:pathLst>
            </a:custGeom>
            <a:solidFill>
              <a:srgbClr val="45C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46280" y="3264874"/>
              <a:ext cx="1612900" cy="2288540"/>
            </a:xfrm>
            <a:custGeom>
              <a:avLst/>
              <a:gdLst/>
              <a:ahLst/>
              <a:cxnLst/>
              <a:rect l="l" t="t" r="r" b="b"/>
              <a:pathLst>
                <a:path w="1612900" h="2288540">
                  <a:moveTo>
                    <a:pt x="522778" y="2288275"/>
                  </a:moveTo>
                  <a:lnTo>
                    <a:pt x="478792" y="2254938"/>
                  </a:lnTo>
                  <a:lnTo>
                    <a:pt x="436303" y="2219712"/>
                  </a:lnTo>
                  <a:lnTo>
                    <a:pt x="395391" y="2182667"/>
                  </a:lnTo>
                  <a:lnTo>
                    <a:pt x="356136" y="2143870"/>
                  </a:lnTo>
                  <a:lnTo>
                    <a:pt x="318611" y="2103398"/>
                  </a:lnTo>
                  <a:lnTo>
                    <a:pt x="282889" y="2061326"/>
                  </a:lnTo>
                  <a:lnTo>
                    <a:pt x="249036" y="2017735"/>
                  </a:lnTo>
                  <a:lnTo>
                    <a:pt x="217119" y="1972708"/>
                  </a:lnTo>
                  <a:lnTo>
                    <a:pt x="187197" y="1926332"/>
                  </a:lnTo>
                  <a:lnTo>
                    <a:pt x="159328" y="1878693"/>
                  </a:lnTo>
                  <a:lnTo>
                    <a:pt x="133564" y="1829884"/>
                  </a:lnTo>
                  <a:lnTo>
                    <a:pt x="109955" y="1779996"/>
                  </a:lnTo>
                  <a:lnTo>
                    <a:pt x="88546" y="1729126"/>
                  </a:lnTo>
                  <a:lnTo>
                    <a:pt x="69378" y="1677369"/>
                  </a:lnTo>
                  <a:lnTo>
                    <a:pt x="52486" y="1624826"/>
                  </a:lnTo>
                  <a:lnTo>
                    <a:pt x="37905" y="1571596"/>
                  </a:lnTo>
                  <a:lnTo>
                    <a:pt x="25660" y="1517779"/>
                  </a:lnTo>
                  <a:lnTo>
                    <a:pt x="15776" y="1463480"/>
                  </a:lnTo>
                  <a:lnTo>
                    <a:pt x="8270" y="1408801"/>
                  </a:lnTo>
                  <a:lnTo>
                    <a:pt x="3159" y="1353846"/>
                  </a:lnTo>
                  <a:lnTo>
                    <a:pt x="450" y="1298721"/>
                  </a:lnTo>
                  <a:lnTo>
                    <a:pt x="0" y="1271134"/>
                  </a:lnTo>
                  <a:lnTo>
                    <a:pt x="151" y="1243530"/>
                  </a:lnTo>
                  <a:lnTo>
                    <a:pt x="2260" y="1188378"/>
                  </a:lnTo>
                  <a:lnTo>
                    <a:pt x="6775" y="1133372"/>
                  </a:lnTo>
                  <a:lnTo>
                    <a:pt x="13685" y="1078614"/>
                  </a:lnTo>
                  <a:lnTo>
                    <a:pt x="22980" y="1024211"/>
                  </a:lnTo>
                  <a:lnTo>
                    <a:pt x="34639" y="970264"/>
                  </a:lnTo>
                  <a:lnTo>
                    <a:pt x="48643" y="916879"/>
                  </a:lnTo>
                  <a:lnTo>
                    <a:pt x="64962" y="864155"/>
                  </a:lnTo>
                  <a:lnTo>
                    <a:pt x="83568" y="812194"/>
                  </a:lnTo>
                  <a:lnTo>
                    <a:pt x="104423" y="761094"/>
                  </a:lnTo>
                  <a:lnTo>
                    <a:pt x="127489" y="710953"/>
                  </a:lnTo>
                  <a:lnTo>
                    <a:pt x="152720" y="661866"/>
                  </a:lnTo>
                  <a:lnTo>
                    <a:pt x="180071" y="613928"/>
                  </a:lnTo>
                  <a:lnTo>
                    <a:pt x="209487" y="567229"/>
                  </a:lnTo>
                  <a:lnTo>
                    <a:pt x="240914" y="521858"/>
                  </a:lnTo>
                  <a:lnTo>
                    <a:pt x="274291" y="477902"/>
                  </a:lnTo>
                  <a:lnTo>
                    <a:pt x="309555" y="435445"/>
                  </a:lnTo>
                  <a:lnTo>
                    <a:pt x="346637" y="394567"/>
                  </a:lnTo>
                  <a:lnTo>
                    <a:pt x="385470" y="355347"/>
                  </a:lnTo>
                  <a:lnTo>
                    <a:pt x="425976" y="317859"/>
                  </a:lnTo>
                  <a:lnTo>
                    <a:pt x="468080" y="282175"/>
                  </a:lnTo>
                  <a:lnTo>
                    <a:pt x="511701" y="248362"/>
                  </a:lnTo>
                  <a:lnTo>
                    <a:pt x="556757" y="216485"/>
                  </a:lnTo>
                  <a:lnTo>
                    <a:pt x="603160" y="186605"/>
                  </a:lnTo>
                  <a:lnTo>
                    <a:pt x="650824" y="158779"/>
                  </a:lnTo>
                  <a:lnTo>
                    <a:pt x="699657" y="133059"/>
                  </a:lnTo>
                  <a:lnTo>
                    <a:pt x="749566" y="109496"/>
                  </a:lnTo>
                  <a:lnTo>
                    <a:pt x="800455" y="88132"/>
                  </a:lnTo>
                  <a:lnTo>
                    <a:pt x="852229" y="69011"/>
                  </a:lnTo>
                  <a:lnTo>
                    <a:pt x="904788" y="52167"/>
                  </a:lnTo>
                  <a:lnTo>
                    <a:pt x="958031" y="37633"/>
                  </a:lnTo>
                  <a:lnTo>
                    <a:pt x="1011859" y="25436"/>
                  </a:lnTo>
                  <a:lnTo>
                    <a:pt x="1066167" y="15602"/>
                  </a:lnTo>
                  <a:lnTo>
                    <a:pt x="1120853" y="8145"/>
                  </a:lnTo>
                  <a:lnTo>
                    <a:pt x="1175812" y="3084"/>
                  </a:lnTo>
                  <a:lnTo>
                    <a:pt x="1230940" y="425"/>
                  </a:lnTo>
                  <a:lnTo>
                    <a:pt x="1258528" y="0"/>
                  </a:lnTo>
                  <a:lnTo>
                    <a:pt x="1286131" y="176"/>
                  </a:lnTo>
                  <a:lnTo>
                    <a:pt x="1341281" y="2335"/>
                  </a:lnTo>
                  <a:lnTo>
                    <a:pt x="1396283" y="6899"/>
                  </a:lnTo>
                  <a:lnTo>
                    <a:pt x="1451035" y="13859"/>
                  </a:lnTo>
                  <a:lnTo>
                    <a:pt x="1505430" y="23203"/>
                  </a:lnTo>
                  <a:lnTo>
                    <a:pt x="1559365" y="34911"/>
                  </a:lnTo>
                  <a:lnTo>
                    <a:pt x="1612738" y="48963"/>
                  </a:lnTo>
                  <a:lnTo>
                    <a:pt x="1473346" y="535083"/>
                  </a:lnTo>
                  <a:lnTo>
                    <a:pt x="1457376" y="530691"/>
                  </a:lnTo>
                  <a:lnTo>
                    <a:pt x="1441322" y="526652"/>
                  </a:lnTo>
                  <a:lnTo>
                    <a:pt x="1392669" y="516645"/>
                  </a:lnTo>
                  <a:lnTo>
                    <a:pt x="1343473" y="509845"/>
                  </a:lnTo>
                  <a:lnTo>
                    <a:pt x="1293937" y="506278"/>
                  </a:lnTo>
                  <a:lnTo>
                    <a:pt x="1260819" y="505705"/>
                  </a:lnTo>
                  <a:lnTo>
                    <a:pt x="1244267" y="505961"/>
                  </a:lnTo>
                  <a:lnTo>
                    <a:pt x="1194682" y="508895"/>
                  </a:lnTo>
                  <a:lnTo>
                    <a:pt x="1145403" y="515066"/>
                  </a:lnTo>
                  <a:lnTo>
                    <a:pt x="1096634" y="524449"/>
                  </a:lnTo>
                  <a:lnTo>
                    <a:pt x="1048575" y="537005"/>
                  </a:lnTo>
                  <a:lnTo>
                    <a:pt x="1001442" y="552680"/>
                  </a:lnTo>
                  <a:lnTo>
                    <a:pt x="955443" y="571403"/>
                  </a:lnTo>
                  <a:lnTo>
                    <a:pt x="910767" y="593095"/>
                  </a:lnTo>
                  <a:lnTo>
                    <a:pt x="867599" y="617668"/>
                  </a:lnTo>
                  <a:lnTo>
                    <a:pt x="826133" y="645014"/>
                  </a:lnTo>
                  <a:lnTo>
                    <a:pt x="786551" y="675010"/>
                  </a:lnTo>
                  <a:lnTo>
                    <a:pt x="749017" y="707532"/>
                  </a:lnTo>
                  <a:lnTo>
                    <a:pt x="713686" y="742446"/>
                  </a:lnTo>
                  <a:lnTo>
                    <a:pt x="680715" y="779597"/>
                  </a:lnTo>
                  <a:lnTo>
                    <a:pt x="650252" y="818820"/>
                  </a:lnTo>
                  <a:lnTo>
                    <a:pt x="622420" y="859953"/>
                  </a:lnTo>
                  <a:lnTo>
                    <a:pt x="597335" y="902825"/>
                  </a:lnTo>
                  <a:lnTo>
                    <a:pt x="575111" y="947247"/>
                  </a:lnTo>
                  <a:lnTo>
                    <a:pt x="555844" y="993021"/>
                  </a:lnTo>
                  <a:lnTo>
                    <a:pt x="539613" y="1039958"/>
                  </a:lnTo>
                  <a:lnTo>
                    <a:pt x="526487" y="1087864"/>
                  </a:lnTo>
                  <a:lnTo>
                    <a:pt x="516524" y="1136526"/>
                  </a:lnTo>
                  <a:lnTo>
                    <a:pt x="509768" y="1185728"/>
                  </a:lnTo>
                  <a:lnTo>
                    <a:pt x="506246" y="1235267"/>
                  </a:lnTo>
                  <a:lnTo>
                    <a:pt x="505703" y="1268385"/>
                  </a:lnTo>
                  <a:lnTo>
                    <a:pt x="505973" y="1284938"/>
                  </a:lnTo>
                  <a:lnTo>
                    <a:pt x="508952" y="1334520"/>
                  </a:lnTo>
                  <a:lnTo>
                    <a:pt x="515169" y="1383793"/>
                  </a:lnTo>
                  <a:lnTo>
                    <a:pt x="524595" y="1432554"/>
                  </a:lnTo>
                  <a:lnTo>
                    <a:pt x="537195" y="1480601"/>
                  </a:lnTo>
                  <a:lnTo>
                    <a:pt x="552912" y="1527720"/>
                  </a:lnTo>
                  <a:lnTo>
                    <a:pt x="571676" y="1573703"/>
                  </a:lnTo>
                  <a:lnTo>
                    <a:pt x="593409" y="1618359"/>
                  </a:lnTo>
                  <a:lnTo>
                    <a:pt x="618021" y="1661504"/>
                  </a:lnTo>
                  <a:lnTo>
                    <a:pt x="645405" y="1702946"/>
                  </a:lnTo>
                  <a:lnTo>
                    <a:pt x="675436" y="1742500"/>
                  </a:lnTo>
                  <a:lnTo>
                    <a:pt x="707992" y="1780005"/>
                  </a:lnTo>
                  <a:lnTo>
                    <a:pt x="742938" y="1815305"/>
                  </a:lnTo>
                  <a:lnTo>
                    <a:pt x="780119" y="1848242"/>
                  </a:lnTo>
                  <a:lnTo>
                    <a:pt x="819369" y="1878670"/>
                  </a:lnTo>
                  <a:lnTo>
                    <a:pt x="522778" y="2288275"/>
                  </a:lnTo>
                  <a:close/>
                </a:path>
              </a:pathLst>
            </a:custGeom>
            <a:solidFill>
              <a:srgbClr val="AB2E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75725" y="5096279"/>
              <a:ext cx="228600" cy="55880"/>
            </a:xfrm>
            <a:custGeom>
              <a:avLst/>
              <a:gdLst/>
              <a:ahLst/>
              <a:cxnLst/>
              <a:rect l="l" t="t" r="r" b="b"/>
              <a:pathLst>
                <a:path w="228600" h="55879">
                  <a:moveTo>
                    <a:pt x="0" y="0"/>
                  </a:moveTo>
                  <a:lnTo>
                    <a:pt x="113676" y="55330"/>
                  </a:lnTo>
                  <a:lnTo>
                    <a:pt x="227976" y="5533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17374" y="3906664"/>
              <a:ext cx="228600" cy="55880"/>
            </a:xfrm>
            <a:custGeom>
              <a:avLst/>
              <a:gdLst/>
              <a:ahLst/>
              <a:cxnLst/>
              <a:rect l="l" t="t" r="r" b="b"/>
              <a:pathLst>
                <a:path w="228600" h="55879">
                  <a:moveTo>
                    <a:pt x="227976" y="55330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29102" y="5018342"/>
            <a:ext cx="608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55.5%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3911" y="3773395"/>
            <a:ext cx="608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44.5%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73781" y="4329893"/>
            <a:ext cx="93211" cy="9717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3781" y="4650218"/>
            <a:ext cx="93211" cy="9431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591750" y="4142733"/>
            <a:ext cx="33591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1A1A1A"/>
                </a:solidFill>
                <a:latin typeface="Trebuchet MS"/>
                <a:cs typeface="Trebuchet MS"/>
              </a:rPr>
              <a:t>No </a:t>
            </a:r>
            <a:r>
              <a:rPr sz="1600" b="1" spc="-70" dirty="0">
                <a:solidFill>
                  <a:srgbClr val="1A1A1A"/>
                </a:solidFill>
                <a:latin typeface="Trebuchet MS"/>
                <a:cs typeface="Trebuchet MS"/>
              </a:rPr>
              <a:t>Yes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018" y="954434"/>
            <a:ext cx="345430" cy="29542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01775" y="819785"/>
            <a:ext cx="7666990" cy="8445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400" spc="25" dirty="0">
                <a:latin typeface="Segoe UI Symbol"/>
                <a:cs typeface="Segoe UI Symbol"/>
              </a:rPr>
              <a:t>(5)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40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sz="2400" spc="-6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What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do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people</a:t>
            </a:r>
            <a:r>
              <a:rPr sz="2400" spc="-6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spc="-25" dirty="0">
                <a:solidFill>
                  <a:srgbClr val="252423"/>
                </a:solidFill>
                <a:latin typeface="Segoe UI Symbol"/>
                <a:cs typeface="Segoe UI Symbol"/>
              </a:rPr>
              <a:t>think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spc="-25" dirty="0">
                <a:solidFill>
                  <a:srgbClr val="252423"/>
                </a:solidFill>
                <a:latin typeface="Segoe UI Symbol"/>
                <a:cs typeface="Segoe UI Symbol"/>
              </a:rPr>
              <a:t>about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our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brand?</a:t>
            </a:r>
            <a:r>
              <a:rPr sz="2400" spc="-6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solidFill>
                  <a:srgbClr val="252423"/>
                </a:solidFill>
                <a:latin typeface="Segoe UI Symbol"/>
                <a:cs typeface="Segoe UI Symbol"/>
              </a:rPr>
              <a:t>(overall</a:t>
            </a:r>
            <a:r>
              <a:rPr sz="240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Segoe UI Symbol"/>
                <a:cs typeface="Segoe UI Symbol"/>
              </a:rPr>
              <a:t>rating)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69425" y="3273425"/>
            <a:ext cx="145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52423"/>
                </a:solidFill>
                <a:latin typeface="Segoe UI"/>
                <a:cs typeface="Segoe UI"/>
              </a:rPr>
              <a:t>Heard</a:t>
            </a:r>
            <a:r>
              <a:rPr sz="1800" b="1" spc="-10" dirty="0">
                <a:solidFill>
                  <a:srgbClr val="252423"/>
                </a:solidFill>
                <a:latin typeface="Segoe UI"/>
                <a:cs typeface="Segoe UI"/>
              </a:rPr>
              <a:t> Before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325" y="4686300"/>
            <a:ext cx="5505450" cy="227647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32234" y="3409694"/>
            <a:ext cx="5318125" cy="3312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97230" algn="ctr">
              <a:lnSpc>
                <a:spcPct val="100000"/>
              </a:lnSpc>
              <a:spcBef>
                <a:spcPts val="125"/>
              </a:spcBef>
            </a:pPr>
            <a:r>
              <a:rPr sz="3350" b="1" spc="-25" dirty="0">
                <a:solidFill>
                  <a:srgbClr val="1A1A1A"/>
                </a:solidFill>
                <a:latin typeface="Segoe UI"/>
                <a:cs typeface="Segoe UI"/>
              </a:rPr>
              <a:t>3.3</a:t>
            </a:r>
            <a:endParaRPr sz="3350">
              <a:latin typeface="Segoe UI"/>
              <a:cs typeface="Segoe UI"/>
            </a:endParaRPr>
          </a:p>
          <a:p>
            <a:pPr marR="982980" algn="ctr">
              <a:lnSpc>
                <a:spcPct val="100000"/>
              </a:lnSpc>
              <a:spcBef>
                <a:spcPts val="2895"/>
              </a:spcBef>
            </a:pPr>
            <a:r>
              <a:rPr sz="2800" spc="-10" dirty="0">
                <a:solidFill>
                  <a:srgbClr val="4D4AE9"/>
                </a:solidFill>
                <a:latin typeface="Arial Black"/>
                <a:cs typeface="Arial Black"/>
              </a:rPr>
              <a:t>Neutral</a:t>
            </a:r>
            <a:endParaRPr sz="2800">
              <a:latin typeface="Arial Black"/>
              <a:cs typeface="Arial Black"/>
            </a:endParaRPr>
          </a:p>
          <a:p>
            <a:pPr marL="12065" marR="5080" algn="ctr">
              <a:lnSpc>
                <a:spcPct val="115599"/>
              </a:lnSpc>
              <a:spcBef>
                <a:spcPts val="17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According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feedback,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respondents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perceive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Neutral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with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an </a:t>
            </a:r>
            <a:r>
              <a:rPr sz="2000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Comic Sans MS"/>
                <a:cs typeface="Comic Sans MS"/>
              </a:rPr>
              <a:t>average</a:t>
            </a:r>
            <a:r>
              <a:rPr sz="2000" u="sng" spc="-5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Comic Sans MS"/>
                <a:cs typeface="Comic Sans MS"/>
              </a:rPr>
              <a:t>rating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 of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3.3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However,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is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concerning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that </a:t>
            </a:r>
            <a:r>
              <a:rPr sz="2000" b="1" u="sng" dirty="0">
                <a:solidFill>
                  <a:srgbClr val="D5454F"/>
                </a:solidFill>
                <a:uFill>
                  <a:solidFill>
                    <a:srgbClr val="D5454F"/>
                  </a:solidFill>
                </a:uFill>
                <a:latin typeface="Comic Sans MS"/>
                <a:cs typeface="Comic Sans MS"/>
              </a:rPr>
              <a:t>55.5%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respondents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have </a:t>
            </a:r>
            <a:r>
              <a:rPr sz="2000" dirty="0">
                <a:solidFill>
                  <a:srgbClr val="D5454F"/>
                </a:solidFill>
                <a:latin typeface="Comic Sans MS"/>
                <a:cs typeface="Comic Sans MS"/>
              </a:rPr>
              <a:t>never</a:t>
            </a:r>
            <a:r>
              <a:rPr sz="2000" spc="-1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D5454F"/>
                </a:solidFill>
                <a:latin typeface="Comic Sans MS"/>
                <a:cs typeface="Comic Sans MS"/>
              </a:rPr>
              <a:t>heard</a:t>
            </a:r>
            <a:r>
              <a:rPr sz="2000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D5454F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D5454F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D5454F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D5454F"/>
                </a:solidFill>
                <a:latin typeface="Comic Sans MS"/>
                <a:cs typeface="Comic Sans MS"/>
              </a:rPr>
              <a:t>drink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467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600" y="2190750"/>
            <a:ext cx="12192000" cy="4591050"/>
            <a:chOff x="228600" y="2190750"/>
            <a:chExt cx="12192000" cy="45910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86000"/>
              <a:ext cx="6086475" cy="448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075" y="2190750"/>
              <a:ext cx="6105524" cy="45910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143125" y="400050"/>
            <a:ext cx="6953250" cy="1409700"/>
            <a:chOff x="2143125" y="400050"/>
            <a:chExt cx="6953250" cy="14097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3125" y="400050"/>
              <a:ext cx="6953250" cy="1409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218" y="563909"/>
              <a:ext cx="345430" cy="2954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39975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(5)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8525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b.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 cities do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we need </a:t>
            </a:r>
            <a:r>
              <a:rPr b="0" spc="-55" dirty="0">
                <a:solidFill>
                  <a:srgbClr val="252423"/>
                </a:solidFill>
                <a:latin typeface="Segoe UI Symbol"/>
                <a:cs typeface="Segoe UI Symbol"/>
              </a:rPr>
              <a:t>to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focus more 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on?</a:t>
            </a:r>
          </a:p>
        </p:txBody>
      </p:sp>
      <p:sp>
        <p:nvSpPr>
          <p:cNvPr id="12" name="object 12"/>
          <p:cNvSpPr txBox="1"/>
          <p:nvPr/>
        </p:nvSpPr>
        <p:spPr>
          <a:xfrm rot="19560000">
            <a:off x="245728" y="5845506"/>
            <a:ext cx="78650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Ba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ngalo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re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 rot="19560000">
            <a:off x="711594" y="5874413"/>
            <a:ext cx="88423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Hy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dera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 rot="19560000">
            <a:off x="1507730" y="5796305"/>
            <a:ext cx="622372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Mu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mbai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 rot="19560000">
            <a:off x="2058687" y="5797751"/>
            <a:ext cx="62665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Ch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ennai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 rot="19560000">
            <a:off x="2831931" y="5725779"/>
            <a:ext cx="3932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20" dirty="0">
                <a:solidFill>
                  <a:srgbClr val="333333"/>
                </a:solidFill>
                <a:latin typeface="Comic Sans MS"/>
                <a:cs typeface="Comic Sans MS"/>
              </a:rPr>
              <a:t>Pun</a:t>
            </a:r>
            <a:r>
              <a:rPr sz="1950" b="1" i="1" spc="-30" baseline="2136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 rot="19560000">
            <a:off x="3184813" y="5792676"/>
            <a:ext cx="61013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Ko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lkata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 rot="19560000">
            <a:off x="3445963" y="5888066"/>
            <a:ext cx="9304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Ah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meda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 rot="19560000">
            <a:off x="4458360" y="5739007"/>
            <a:ext cx="43512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De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lhi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 rot="19560000">
            <a:off x="4923411" y="5768901"/>
            <a:ext cx="53174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Ja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ipur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 rot="19560000">
            <a:off x="5358435" y="5808212"/>
            <a:ext cx="66164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Luc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know</a:t>
            </a:r>
            <a:endParaRPr sz="1950" baseline="2136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2205" y="2884763"/>
            <a:ext cx="5434330" cy="2707640"/>
            <a:chOff x="822205" y="2884763"/>
            <a:chExt cx="5434330" cy="2707640"/>
          </a:xfrm>
        </p:grpSpPr>
        <p:sp>
          <p:nvSpPr>
            <p:cNvPr id="23" name="object 23"/>
            <p:cNvSpPr/>
            <p:nvPr/>
          </p:nvSpPr>
          <p:spPr>
            <a:xfrm>
              <a:off x="822198" y="2924428"/>
              <a:ext cx="4323715" cy="2667635"/>
            </a:xfrm>
            <a:custGeom>
              <a:avLst/>
              <a:gdLst/>
              <a:ahLst/>
              <a:cxnLst/>
              <a:rect l="l" t="t" r="r" b="b"/>
              <a:pathLst>
                <a:path w="4323715" h="2667635">
                  <a:moveTo>
                    <a:pt x="436029" y="0"/>
                  </a:moveTo>
                  <a:lnTo>
                    <a:pt x="0" y="0"/>
                  </a:lnTo>
                  <a:lnTo>
                    <a:pt x="0" y="2667508"/>
                  </a:lnTo>
                  <a:lnTo>
                    <a:pt x="436029" y="2667508"/>
                  </a:lnTo>
                  <a:lnTo>
                    <a:pt x="436029" y="0"/>
                  </a:lnTo>
                  <a:close/>
                </a:path>
                <a:path w="4323715" h="2667635">
                  <a:moveTo>
                    <a:pt x="991362" y="938530"/>
                  </a:moveTo>
                  <a:lnTo>
                    <a:pt x="555320" y="938530"/>
                  </a:lnTo>
                  <a:lnTo>
                    <a:pt x="555320" y="2667508"/>
                  </a:lnTo>
                  <a:lnTo>
                    <a:pt x="991362" y="2667508"/>
                  </a:lnTo>
                  <a:lnTo>
                    <a:pt x="991362" y="938530"/>
                  </a:lnTo>
                  <a:close/>
                </a:path>
                <a:path w="4323715" h="2667635">
                  <a:moveTo>
                    <a:pt x="1546682" y="1243203"/>
                  </a:moveTo>
                  <a:lnTo>
                    <a:pt x="1110653" y="1243203"/>
                  </a:lnTo>
                  <a:lnTo>
                    <a:pt x="1110653" y="2667508"/>
                  </a:lnTo>
                  <a:lnTo>
                    <a:pt x="1546682" y="2667508"/>
                  </a:lnTo>
                  <a:lnTo>
                    <a:pt x="1546682" y="1243203"/>
                  </a:lnTo>
                  <a:close/>
                </a:path>
                <a:path w="4323715" h="2667635">
                  <a:moveTo>
                    <a:pt x="2102015" y="1783676"/>
                  </a:moveTo>
                  <a:lnTo>
                    <a:pt x="1665973" y="1783676"/>
                  </a:lnTo>
                  <a:lnTo>
                    <a:pt x="1665973" y="2667508"/>
                  </a:lnTo>
                  <a:lnTo>
                    <a:pt x="2102015" y="2667508"/>
                  </a:lnTo>
                  <a:lnTo>
                    <a:pt x="2102015" y="1783676"/>
                  </a:lnTo>
                  <a:close/>
                </a:path>
                <a:path w="4323715" h="2667635">
                  <a:moveTo>
                    <a:pt x="4323308" y="2262848"/>
                  </a:moveTo>
                  <a:lnTo>
                    <a:pt x="3887279" y="2262848"/>
                  </a:lnTo>
                  <a:lnTo>
                    <a:pt x="3887279" y="2667508"/>
                  </a:lnTo>
                  <a:lnTo>
                    <a:pt x="4323308" y="2667508"/>
                  </a:lnTo>
                  <a:lnTo>
                    <a:pt x="4323308" y="2262848"/>
                  </a:lnTo>
                  <a:close/>
                </a:path>
              </a:pathLst>
            </a:custGeom>
            <a:solidFill>
              <a:srgbClr val="376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43504" y="4737353"/>
              <a:ext cx="3213100" cy="854710"/>
            </a:xfrm>
            <a:custGeom>
              <a:avLst/>
              <a:gdLst/>
              <a:ahLst/>
              <a:cxnLst/>
              <a:rect l="l" t="t" r="r" b="b"/>
              <a:pathLst>
                <a:path w="3213100" h="854710">
                  <a:moveTo>
                    <a:pt x="436029" y="0"/>
                  </a:moveTo>
                  <a:lnTo>
                    <a:pt x="0" y="0"/>
                  </a:lnTo>
                  <a:lnTo>
                    <a:pt x="0" y="854583"/>
                  </a:lnTo>
                  <a:lnTo>
                    <a:pt x="436029" y="854583"/>
                  </a:lnTo>
                  <a:lnTo>
                    <a:pt x="436029" y="0"/>
                  </a:lnTo>
                  <a:close/>
                </a:path>
                <a:path w="3213100" h="854710">
                  <a:moveTo>
                    <a:pt x="991349" y="320700"/>
                  </a:moveTo>
                  <a:lnTo>
                    <a:pt x="555320" y="320700"/>
                  </a:lnTo>
                  <a:lnTo>
                    <a:pt x="555320" y="854583"/>
                  </a:lnTo>
                  <a:lnTo>
                    <a:pt x="991349" y="854583"/>
                  </a:lnTo>
                  <a:lnTo>
                    <a:pt x="991349" y="320700"/>
                  </a:lnTo>
                  <a:close/>
                </a:path>
                <a:path w="3213100" h="854710">
                  <a:moveTo>
                    <a:pt x="1546682" y="424459"/>
                  </a:moveTo>
                  <a:lnTo>
                    <a:pt x="1110653" y="424459"/>
                  </a:lnTo>
                  <a:lnTo>
                    <a:pt x="1110653" y="854583"/>
                  </a:lnTo>
                  <a:lnTo>
                    <a:pt x="1546682" y="854583"/>
                  </a:lnTo>
                  <a:lnTo>
                    <a:pt x="1546682" y="424459"/>
                  </a:lnTo>
                  <a:close/>
                </a:path>
                <a:path w="3213100" h="854710">
                  <a:moveTo>
                    <a:pt x="2657335" y="515010"/>
                  </a:moveTo>
                  <a:lnTo>
                    <a:pt x="2221293" y="515010"/>
                  </a:lnTo>
                  <a:lnTo>
                    <a:pt x="2221293" y="854583"/>
                  </a:lnTo>
                  <a:lnTo>
                    <a:pt x="2657335" y="854583"/>
                  </a:lnTo>
                  <a:lnTo>
                    <a:pt x="2657335" y="515010"/>
                  </a:lnTo>
                  <a:close/>
                </a:path>
                <a:path w="3213100" h="854710">
                  <a:moveTo>
                    <a:pt x="3212655" y="689508"/>
                  </a:moveTo>
                  <a:lnTo>
                    <a:pt x="2776626" y="689508"/>
                  </a:lnTo>
                  <a:lnTo>
                    <a:pt x="2776626" y="854583"/>
                  </a:lnTo>
                  <a:lnTo>
                    <a:pt x="3212655" y="854583"/>
                  </a:lnTo>
                  <a:lnTo>
                    <a:pt x="3212655" y="689508"/>
                  </a:lnTo>
                  <a:close/>
                </a:path>
              </a:pathLst>
            </a:custGeom>
            <a:solidFill>
              <a:srgbClr val="E6A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4335" y="2924417"/>
              <a:ext cx="4998085" cy="2502535"/>
            </a:xfrm>
            <a:custGeom>
              <a:avLst/>
              <a:gdLst/>
              <a:ahLst/>
              <a:cxnLst/>
              <a:rect l="l" t="t" r="r" b="b"/>
              <a:pathLst>
                <a:path w="4998085" h="2502535">
                  <a:moveTo>
                    <a:pt x="0" y="0"/>
                  </a:moveTo>
                  <a:lnTo>
                    <a:pt x="555325" y="938533"/>
                  </a:lnTo>
                  <a:lnTo>
                    <a:pt x="1110650" y="1243203"/>
                  </a:lnTo>
                  <a:lnTo>
                    <a:pt x="1665976" y="1783685"/>
                  </a:lnTo>
                  <a:lnTo>
                    <a:pt x="2221301" y="1812926"/>
                  </a:lnTo>
                  <a:lnTo>
                    <a:pt x="2776627" y="2133631"/>
                  </a:lnTo>
                  <a:lnTo>
                    <a:pt x="3331952" y="2237388"/>
                  </a:lnTo>
                  <a:lnTo>
                    <a:pt x="3887278" y="2262856"/>
                  </a:lnTo>
                  <a:lnTo>
                    <a:pt x="4442603" y="2327940"/>
                  </a:lnTo>
                  <a:lnTo>
                    <a:pt x="4997929" y="2502441"/>
                  </a:lnTo>
                </a:path>
              </a:pathLst>
            </a:custGeom>
            <a:ln w="38074">
              <a:solidFill>
                <a:srgbClr val="4ED8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973" y="3823296"/>
              <a:ext cx="79374" cy="793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47" y="2884763"/>
              <a:ext cx="79374" cy="793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298" y="4127966"/>
              <a:ext cx="79374" cy="793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0624" y="4668448"/>
              <a:ext cx="79374" cy="793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5949" y="4697689"/>
              <a:ext cx="79374" cy="79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600" y="5122151"/>
              <a:ext cx="79374" cy="793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275" y="5018394"/>
              <a:ext cx="79374" cy="79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1926" y="5147619"/>
              <a:ext cx="79374" cy="793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7251" y="5212703"/>
              <a:ext cx="79374" cy="793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2577" y="5387204"/>
              <a:ext cx="79374" cy="7930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6856" y="4166819"/>
              <a:ext cx="4809490" cy="1346835"/>
            </a:xfrm>
            <a:custGeom>
              <a:avLst/>
              <a:gdLst/>
              <a:ahLst/>
              <a:cxnLst/>
              <a:rect l="l" t="t" r="r" b="b"/>
              <a:pathLst>
                <a:path w="4809490" h="1346835">
                  <a:moveTo>
                    <a:pt x="366712" y="33020"/>
                  </a:moveTo>
                  <a:lnTo>
                    <a:pt x="338531" y="965"/>
                  </a:lnTo>
                  <a:lnTo>
                    <a:pt x="333667" y="0"/>
                  </a:lnTo>
                  <a:lnTo>
                    <a:pt x="38100" y="0"/>
                  </a:lnTo>
                  <a:lnTo>
                    <a:pt x="33045" y="0"/>
                  </a:lnTo>
                  <a:lnTo>
                    <a:pt x="965" y="28155"/>
                  </a:lnTo>
                  <a:lnTo>
                    <a:pt x="0" y="33020"/>
                  </a:lnTo>
                  <a:lnTo>
                    <a:pt x="0" y="149707"/>
                  </a:lnTo>
                  <a:lnTo>
                    <a:pt x="28194" y="181762"/>
                  </a:lnTo>
                  <a:lnTo>
                    <a:pt x="33045" y="182727"/>
                  </a:lnTo>
                  <a:lnTo>
                    <a:pt x="333667" y="182727"/>
                  </a:lnTo>
                  <a:lnTo>
                    <a:pt x="365747" y="154559"/>
                  </a:lnTo>
                  <a:lnTo>
                    <a:pt x="366712" y="149707"/>
                  </a:lnTo>
                  <a:lnTo>
                    <a:pt x="366712" y="33020"/>
                  </a:lnTo>
                  <a:close/>
                </a:path>
                <a:path w="4809490" h="1346835">
                  <a:moveTo>
                    <a:pt x="922045" y="502285"/>
                  </a:moveTo>
                  <a:lnTo>
                    <a:pt x="893851" y="470230"/>
                  </a:lnTo>
                  <a:lnTo>
                    <a:pt x="888987" y="469265"/>
                  </a:lnTo>
                  <a:lnTo>
                    <a:pt x="593432" y="469265"/>
                  </a:lnTo>
                  <a:lnTo>
                    <a:pt x="588378" y="469265"/>
                  </a:lnTo>
                  <a:lnTo>
                    <a:pt x="556298" y="497420"/>
                  </a:lnTo>
                  <a:lnTo>
                    <a:pt x="555332" y="502285"/>
                  </a:lnTo>
                  <a:lnTo>
                    <a:pt x="555332" y="618972"/>
                  </a:lnTo>
                  <a:lnTo>
                    <a:pt x="583514" y="651027"/>
                  </a:lnTo>
                  <a:lnTo>
                    <a:pt x="588378" y="651992"/>
                  </a:lnTo>
                  <a:lnTo>
                    <a:pt x="888987" y="651992"/>
                  </a:lnTo>
                  <a:lnTo>
                    <a:pt x="921080" y="623824"/>
                  </a:lnTo>
                  <a:lnTo>
                    <a:pt x="922045" y="618972"/>
                  </a:lnTo>
                  <a:lnTo>
                    <a:pt x="922045" y="502285"/>
                  </a:lnTo>
                  <a:close/>
                </a:path>
                <a:path w="4809490" h="1346835">
                  <a:moveTo>
                    <a:pt x="1477365" y="654621"/>
                  </a:moveTo>
                  <a:lnTo>
                    <a:pt x="1449184" y="622566"/>
                  </a:lnTo>
                  <a:lnTo>
                    <a:pt x="1444320" y="621601"/>
                  </a:lnTo>
                  <a:lnTo>
                    <a:pt x="1148753" y="621601"/>
                  </a:lnTo>
                  <a:lnTo>
                    <a:pt x="1143698" y="621601"/>
                  </a:lnTo>
                  <a:lnTo>
                    <a:pt x="1111618" y="649757"/>
                  </a:lnTo>
                  <a:lnTo>
                    <a:pt x="1110653" y="654621"/>
                  </a:lnTo>
                  <a:lnTo>
                    <a:pt x="1110653" y="771309"/>
                  </a:lnTo>
                  <a:lnTo>
                    <a:pt x="1138847" y="803363"/>
                  </a:lnTo>
                  <a:lnTo>
                    <a:pt x="1143698" y="804329"/>
                  </a:lnTo>
                  <a:lnTo>
                    <a:pt x="1444320" y="804329"/>
                  </a:lnTo>
                  <a:lnTo>
                    <a:pt x="1476400" y="776160"/>
                  </a:lnTo>
                  <a:lnTo>
                    <a:pt x="1477365" y="771309"/>
                  </a:lnTo>
                  <a:lnTo>
                    <a:pt x="1477365" y="654621"/>
                  </a:lnTo>
                  <a:close/>
                </a:path>
                <a:path w="4809490" h="1346835">
                  <a:moveTo>
                    <a:pt x="2032685" y="924864"/>
                  </a:moveTo>
                  <a:lnTo>
                    <a:pt x="2004504" y="892810"/>
                  </a:lnTo>
                  <a:lnTo>
                    <a:pt x="1999640" y="891844"/>
                  </a:lnTo>
                  <a:lnTo>
                    <a:pt x="1704073" y="891844"/>
                  </a:lnTo>
                  <a:lnTo>
                    <a:pt x="1699031" y="891844"/>
                  </a:lnTo>
                  <a:lnTo>
                    <a:pt x="1666951" y="920000"/>
                  </a:lnTo>
                  <a:lnTo>
                    <a:pt x="1665973" y="924864"/>
                  </a:lnTo>
                  <a:lnTo>
                    <a:pt x="1665973" y="1041552"/>
                  </a:lnTo>
                  <a:lnTo>
                    <a:pt x="1694167" y="1073594"/>
                  </a:lnTo>
                  <a:lnTo>
                    <a:pt x="1699031" y="1074572"/>
                  </a:lnTo>
                  <a:lnTo>
                    <a:pt x="1999640" y="1074572"/>
                  </a:lnTo>
                  <a:lnTo>
                    <a:pt x="2031720" y="1046403"/>
                  </a:lnTo>
                  <a:lnTo>
                    <a:pt x="2032685" y="1041552"/>
                  </a:lnTo>
                  <a:lnTo>
                    <a:pt x="2032685" y="924864"/>
                  </a:lnTo>
                  <a:close/>
                </a:path>
                <a:path w="4809490" h="1346835">
                  <a:moveTo>
                    <a:pt x="2588018" y="939482"/>
                  </a:moveTo>
                  <a:lnTo>
                    <a:pt x="2559824" y="907427"/>
                  </a:lnTo>
                  <a:lnTo>
                    <a:pt x="2554973" y="906462"/>
                  </a:lnTo>
                  <a:lnTo>
                    <a:pt x="2259406" y="906462"/>
                  </a:lnTo>
                  <a:lnTo>
                    <a:pt x="2254351" y="906462"/>
                  </a:lnTo>
                  <a:lnTo>
                    <a:pt x="2222271" y="934618"/>
                  </a:lnTo>
                  <a:lnTo>
                    <a:pt x="2221306" y="939482"/>
                  </a:lnTo>
                  <a:lnTo>
                    <a:pt x="2221306" y="1056170"/>
                  </a:lnTo>
                  <a:lnTo>
                    <a:pt x="2249487" y="1088224"/>
                  </a:lnTo>
                  <a:lnTo>
                    <a:pt x="2254351" y="1089190"/>
                  </a:lnTo>
                  <a:lnTo>
                    <a:pt x="2554973" y="1089190"/>
                  </a:lnTo>
                  <a:lnTo>
                    <a:pt x="2587053" y="1061021"/>
                  </a:lnTo>
                  <a:lnTo>
                    <a:pt x="2588018" y="1056170"/>
                  </a:lnTo>
                  <a:lnTo>
                    <a:pt x="2588018" y="939482"/>
                  </a:lnTo>
                  <a:close/>
                </a:path>
                <a:path w="4809490" h="1346835">
                  <a:moveTo>
                    <a:pt x="3143339" y="1099832"/>
                  </a:moveTo>
                  <a:lnTo>
                    <a:pt x="3115157" y="1067777"/>
                  </a:lnTo>
                  <a:lnTo>
                    <a:pt x="3110293" y="1066812"/>
                  </a:lnTo>
                  <a:lnTo>
                    <a:pt x="2814726" y="1066812"/>
                  </a:lnTo>
                  <a:lnTo>
                    <a:pt x="2809671" y="1066812"/>
                  </a:lnTo>
                  <a:lnTo>
                    <a:pt x="2777591" y="1094981"/>
                  </a:lnTo>
                  <a:lnTo>
                    <a:pt x="2776626" y="1099832"/>
                  </a:lnTo>
                  <a:lnTo>
                    <a:pt x="2776626" y="1216520"/>
                  </a:lnTo>
                  <a:lnTo>
                    <a:pt x="2804820" y="1248575"/>
                  </a:lnTo>
                  <a:lnTo>
                    <a:pt x="2809671" y="1249540"/>
                  </a:lnTo>
                  <a:lnTo>
                    <a:pt x="3110293" y="1249540"/>
                  </a:lnTo>
                  <a:lnTo>
                    <a:pt x="3142373" y="1221371"/>
                  </a:lnTo>
                  <a:lnTo>
                    <a:pt x="3143339" y="1216520"/>
                  </a:lnTo>
                  <a:lnTo>
                    <a:pt x="3143339" y="1099832"/>
                  </a:lnTo>
                  <a:close/>
                </a:path>
                <a:path w="4809490" h="1346835">
                  <a:moveTo>
                    <a:pt x="3698671" y="1151712"/>
                  </a:moveTo>
                  <a:lnTo>
                    <a:pt x="3670477" y="1119657"/>
                  </a:lnTo>
                  <a:lnTo>
                    <a:pt x="3665626" y="1118692"/>
                  </a:lnTo>
                  <a:lnTo>
                    <a:pt x="3370059" y="1118692"/>
                  </a:lnTo>
                  <a:lnTo>
                    <a:pt x="3365004" y="1118692"/>
                  </a:lnTo>
                  <a:lnTo>
                    <a:pt x="3332924" y="1146848"/>
                  </a:lnTo>
                  <a:lnTo>
                    <a:pt x="3331959" y="1151712"/>
                  </a:lnTo>
                  <a:lnTo>
                    <a:pt x="3331959" y="1268399"/>
                  </a:lnTo>
                  <a:lnTo>
                    <a:pt x="3360140" y="1300454"/>
                  </a:lnTo>
                  <a:lnTo>
                    <a:pt x="3365004" y="1301419"/>
                  </a:lnTo>
                  <a:lnTo>
                    <a:pt x="3665626" y="1301419"/>
                  </a:lnTo>
                  <a:lnTo>
                    <a:pt x="3697706" y="1273251"/>
                  </a:lnTo>
                  <a:lnTo>
                    <a:pt x="3698671" y="1268399"/>
                  </a:lnTo>
                  <a:lnTo>
                    <a:pt x="3698671" y="1151712"/>
                  </a:lnTo>
                  <a:close/>
                </a:path>
                <a:path w="4809490" h="1346835">
                  <a:moveTo>
                    <a:pt x="4253992" y="1164450"/>
                  </a:moveTo>
                  <a:lnTo>
                    <a:pt x="4225810" y="1132395"/>
                  </a:lnTo>
                  <a:lnTo>
                    <a:pt x="4220946" y="1131430"/>
                  </a:lnTo>
                  <a:lnTo>
                    <a:pt x="3925379" y="1131430"/>
                  </a:lnTo>
                  <a:lnTo>
                    <a:pt x="3920325" y="1131430"/>
                  </a:lnTo>
                  <a:lnTo>
                    <a:pt x="3888244" y="1159586"/>
                  </a:lnTo>
                  <a:lnTo>
                    <a:pt x="3887279" y="1164450"/>
                  </a:lnTo>
                  <a:lnTo>
                    <a:pt x="3887279" y="1281137"/>
                  </a:lnTo>
                  <a:lnTo>
                    <a:pt x="3915473" y="1313180"/>
                  </a:lnTo>
                  <a:lnTo>
                    <a:pt x="3920325" y="1314157"/>
                  </a:lnTo>
                  <a:lnTo>
                    <a:pt x="4220946" y="1314157"/>
                  </a:lnTo>
                  <a:lnTo>
                    <a:pt x="4253027" y="1285989"/>
                  </a:lnTo>
                  <a:lnTo>
                    <a:pt x="4253992" y="1281137"/>
                  </a:lnTo>
                  <a:lnTo>
                    <a:pt x="4253992" y="1164450"/>
                  </a:lnTo>
                  <a:close/>
                </a:path>
                <a:path w="4809490" h="1346835">
                  <a:moveTo>
                    <a:pt x="4809325" y="1196987"/>
                  </a:moveTo>
                  <a:lnTo>
                    <a:pt x="4781131" y="1164932"/>
                  </a:lnTo>
                  <a:lnTo>
                    <a:pt x="4776267" y="1163967"/>
                  </a:lnTo>
                  <a:lnTo>
                    <a:pt x="4480712" y="1163967"/>
                  </a:lnTo>
                  <a:lnTo>
                    <a:pt x="4475658" y="1163967"/>
                  </a:lnTo>
                  <a:lnTo>
                    <a:pt x="4443577" y="1192136"/>
                  </a:lnTo>
                  <a:lnTo>
                    <a:pt x="4442612" y="1196987"/>
                  </a:lnTo>
                  <a:lnTo>
                    <a:pt x="4442612" y="1313675"/>
                  </a:lnTo>
                  <a:lnTo>
                    <a:pt x="4470793" y="1345730"/>
                  </a:lnTo>
                  <a:lnTo>
                    <a:pt x="4475658" y="1346695"/>
                  </a:lnTo>
                  <a:lnTo>
                    <a:pt x="4776267" y="1346695"/>
                  </a:lnTo>
                  <a:lnTo>
                    <a:pt x="4808347" y="1318526"/>
                  </a:lnTo>
                  <a:lnTo>
                    <a:pt x="4809325" y="1313675"/>
                  </a:lnTo>
                  <a:lnTo>
                    <a:pt x="4809325" y="1196987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20365" y="4184563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2.8K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5691" y="4638541"/>
            <a:ext cx="795655" cy="330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1.8K</a:t>
            </a:r>
            <a:endParaRPr sz="900">
              <a:latin typeface="Segoe UI"/>
              <a:cs typeface="Segoe UI"/>
            </a:endParaRPr>
          </a:p>
          <a:p>
            <a:pPr marL="567690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86342" y="5076406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07644" y="5315992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41667" y="5091026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6992" y="5251379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52318" y="5303258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62969" y="5348533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7721" y="2466535"/>
            <a:ext cx="101383" cy="100042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207369" y="2390838"/>
            <a:ext cx="56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Tier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50" dirty="0">
                <a:solidFill>
                  <a:srgbClr val="333333"/>
                </a:solidFill>
                <a:latin typeface="Comic Sans MS"/>
                <a:cs typeface="Comic Sans MS"/>
              </a:rPr>
              <a:t>1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40196" y="2466535"/>
            <a:ext cx="101383" cy="10004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958653" y="2390838"/>
            <a:ext cx="56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Tier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50" dirty="0">
                <a:solidFill>
                  <a:srgbClr val="333333"/>
                </a:solidFill>
                <a:latin typeface="Comic Sans MS"/>
                <a:cs typeface="Comic Sans MS"/>
              </a:rPr>
              <a:t>2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92671" y="2466535"/>
            <a:ext cx="101383" cy="10004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709937" y="2390838"/>
            <a:ext cx="936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Total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20" dirty="0">
                <a:solidFill>
                  <a:srgbClr val="333333"/>
                </a:solidFill>
                <a:latin typeface="Comic Sans MS"/>
                <a:cs typeface="Comic Sans MS"/>
              </a:rPr>
              <a:t>Rep.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19380" y="5834266"/>
            <a:ext cx="3943350" cy="548005"/>
            <a:chOff x="2619380" y="5834266"/>
            <a:chExt cx="3943350" cy="548005"/>
          </a:xfrm>
        </p:grpSpPr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9380" y="5834278"/>
              <a:ext cx="277309" cy="27234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81736" y="6089577"/>
              <a:ext cx="3418840" cy="273685"/>
            </a:xfrm>
            <a:custGeom>
              <a:avLst/>
              <a:gdLst/>
              <a:ahLst/>
              <a:cxnLst/>
              <a:rect l="l" t="t" r="r" b="b"/>
              <a:pathLst>
                <a:path w="3418840" h="273685">
                  <a:moveTo>
                    <a:pt x="0" y="26"/>
                  </a:moveTo>
                  <a:lnTo>
                    <a:pt x="34490" y="16258"/>
                  </a:lnTo>
                  <a:lnTo>
                    <a:pt x="72573" y="32763"/>
                  </a:lnTo>
                  <a:lnTo>
                    <a:pt x="112876" y="48878"/>
                  </a:lnTo>
                  <a:lnTo>
                    <a:pt x="155343" y="64580"/>
                  </a:lnTo>
                  <a:lnTo>
                    <a:pt x="199913" y="79848"/>
                  </a:lnTo>
                  <a:lnTo>
                    <a:pt x="246529" y="94662"/>
                  </a:lnTo>
                  <a:lnTo>
                    <a:pt x="295130" y="109001"/>
                  </a:lnTo>
                  <a:lnTo>
                    <a:pt x="345647" y="122847"/>
                  </a:lnTo>
                  <a:lnTo>
                    <a:pt x="398010" y="136179"/>
                  </a:lnTo>
                  <a:lnTo>
                    <a:pt x="452150" y="148980"/>
                  </a:lnTo>
                  <a:lnTo>
                    <a:pt x="507996" y="161234"/>
                  </a:lnTo>
                  <a:lnTo>
                    <a:pt x="546135" y="169090"/>
                  </a:lnTo>
                  <a:lnTo>
                    <a:pt x="584975" y="176690"/>
                  </a:lnTo>
                  <a:lnTo>
                    <a:pt x="624492" y="184030"/>
                  </a:lnTo>
                  <a:lnTo>
                    <a:pt x="664663" y="191105"/>
                  </a:lnTo>
                  <a:lnTo>
                    <a:pt x="705463" y="197912"/>
                  </a:lnTo>
                  <a:lnTo>
                    <a:pt x="717414" y="199824"/>
                  </a:lnTo>
                </a:path>
                <a:path w="3418840" h="273685">
                  <a:moveTo>
                    <a:pt x="796238" y="211754"/>
                  </a:moveTo>
                  <a:lnTo>
                    <a:pt x="852858" y="219557"/>
                  </a:lnTo>
                  <a:lnTo>
                    <a:pt x="896183" y="225105"/>
                  </a:lnTo>
                  <a:lnTo>
                    <a:pt x="939992" y="230362"/>
                  </a:lnTo>
                  <a:lnTo>
                    <a:pt x="984271" y="235327"/>
                  </a:lnTo>
                  <a:lnTo>
                    <a:pt x="1028980" y="239996"/>
                  </a:lnTo>
                  <a:lnTo>
                    <a:pt x="1074105" y="244368"/>
                  </a:lnTo>
                  <a:lnTo>
                    <a:pt x="1119606" y="248437"/>
                  </a:lnTo>
                  <a:lnTo>
                    <a:pt x="1165470" y="252204"/>
                  </a:lnTo>
                  <a:lnTo>
                    <a:pt x="1211654" y="255664"/>
                  </a:lnTo>
                  <a:lnTo>
                    <a:pt x="1258145" y="258817"/>
                  </a:lnTo>
                  <a:lnTo>
                    <a:pt x="1304900" y="261659"/>
                  </a:lnTo>
                  <a:lnTo>
                    <a:pt x="1351906" y="264191"/>
                  </a:lnTo>
                  <a:lnTo>
                    <a:pt x="1399120" y="266409"/>
                  </a:lnTo>
                  <a:lnTo>
                    <a:pt x="1446529" y="268313"/>
                  </a:lnTo>
                  <a:lnTo>
                    <a:pt x="1494088" y="269901"/>
                  </a:lnTo>
                  <a:lnTo>
                    <a:pt x="1517834" y="270574"/>
                  </a:lnTo>
                </a:path>
                <a:path w="3418840" h="273685">
                  <a:moveTo>
                    <a:pt x="1518013" y="270578"/>
                  </a:moveTo>
                  <a:lnTo>
                    <a:pt x="1565669" y="271689"/>
                  </a:lnTo>
                  <a:lnTo>
                    <a:pt x="1613502" y="272485"/>
                  </a:lnTo>
                  <a:lnTo>
                    <a:pt x="1661393" y="272963"/>
                  </a:lnTo>
                  <a:lnTo>
                    <a:pt x="1709313" y="273122"/>
                  </a:lnTo>
                  <a:lnTo>
                    <a:pt x="1733276" y="273082"/>
                  </a:lnTo>
                  <a:lnTo>
                    <a:pt x="1781182" y="272764"/>
                  </a:lnTo>
                  <a:lnTo>
                    <a:pt x="1829051" y="272127"/>
                  </a:lnTo>
                  <a:lnTo>
                    <a:pt x="1876841" y="271172"/>
                  </a:lnTo>
                  <a:lnTo>
                    <a:pt x="1900625" y="270578"/>
                  </a:lnTo>
                </a:path>
                <a:path w="3418840" h="273685">
                  <a:moveTo>
                    <a:pt x="1900779" y="270574"/>
                  </a:moveTo>
                  <a:lnTo>
                    <a:pt x="1948335" y="269146"/>
                  </a:lnTo>
                  <a:lnTo>
                    <a:pt x="1995822" y="267400"/>
                  </a:lnTo>
                  <a:lnTo>
                    <a:pt x="2043137" y="265339"/>
                  </a:lnTo>
                  <a:lnTo>
                    <a:pt x="2090251" y="262964"/>
                  </a:lnTo>
                  <a:lnTo>
                    <a:pt x="2137135" y="260277"/>
                  </a:lnTo>
                  <a:lnTo>
                    <a:pt x="2183762" y="257279"/>
                  </a:lnTo>
                  <a:lnTo>
                    <a:pt x="2230102" y="253972"/>
                  </a:lnTo>
                  <a:lnTo>
                    <a:pt x="2276130" y="250359"/>
                  </a:lnTo>
                  <a:lnTo>
                    <a:pt x="2321815" y="246440"/>
                  </a:lnTo>
                  <a:lnTo>
                    <a:pt x="2367132" y="242220"/>
                  </a:lnTo>
                  <a:lnTo>
                    <a:pt x="2412052" y="237699"/>
                  </a:lnTo>
                  <a:lnTo>
                    <a:pt x="2456550" y="232881"/>
                  </a:lnTo>
                  <a:lnTo>
                    <a:pt x="2500597" y="227770"/>
                  </a:lnTo>
                  <a:lnTo>
                    <a:pt x="2544167" y="222367"/>
                  </a:lnTo>
                  <a:lnTo>
                    <a:pt x="2587235" y="216676"/>
                  </a:lnTo>
                  <a:lnTo>
                    <a:pt x="2608570" y="213724"/>
                  </a:lnTo>
                  <a:lnTo>
                    <a:pt x="2622392" y="211753"/>
                  </a:lnTo>
                </a:path>
                <a:path w="3418840" h="273685">
                  <a:moveTo>
                    <a:pt x="2701202" y="199825"/>
                  </a:moveTo>
                  <a:lnTo>
                    <a:pt x="2753962" y="191105"/>
                  </a:lnTo>
                  <a:lnTo>
                    <a:pt x="2794133" y="184030"/>
                  </a:lnTo>
                  <a:lnTo>
                    <a:pt x="2833650" y="176690"/>
                  </a:lnTo>
                  <a:lnTo>
                    <a:pt x="2872490" y="169090"/>
                  </a:lnTo>
                  <a:lnTo>
                    <a:pt x="2910629" y="161234"/>
                  </a:lnTo>
                  <a:lnTo>
                    <a:pt x="2948045" y="153126"/>
                  </a:lnTo>
                  <a:lnTo>
                    <a:pt x="3002761" y="140506"/>
                  </a:lnTo>
                  <a:lnTo>
                    <a:pt x="3055727" y="127348"/>
                  </a:lnTo>
                  <a:lnTo>
                    <a:pt x="3106868" y="113672"/>
                  </a:lnTo>
                  <a:lnTo>
                    <a:pt x="3156113" y="99495"/>
                  </a:lnTo>
                  <a:lnTo>
                    <a:pt x="3203397" y="84838"/>
                  </a:lnTo>
                  <a:lnTo>
                    <a:pt x="3248658" y="69719"/>
                  </a:lnTo>
                  <a:lnTo>
                    <a:pt x="3291833" y="54159"/>
                  </a:lnTo>
                  <a:lnTo>
                    <a:pt x="3332861" y="38179"/>
                  </a:lnTo>
                  <a:lnTo>
                    <a:pt x="3371689" y="21802"/>
                  </a:lnTo>
                  <a:lnTo>
                    <a:pt x="3408266" y="5049"/>
                  </a:lnTo>
                  <a:lnTo>
                    <a:pt x="3418681" y="0"/>
                  </a:lnTo>
                </a:path>
              </a:pathLst>
            </a:custGeom>
            <a:ln w="38100">
              <a:solidFill>
                <a:srgbClr val="DF0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5292" y="5834266"/>
              <a:ext cx="277427" cy="27242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 rot="19560000">
            <a:off x="6353979" y="6091546"/>
            <a:ext cx="622372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Mu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mbai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 rot="19560000">
            <a:off x="7076119" y="6034244"/>
            <a:ext cx="43512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De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lhi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 rot="19560000">
            <a:off x="7413679" y="6103454"/>
            <a:ext cx="66164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Luc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know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 rot="19560000">
            <a:off x="7715318" y="6183315"/>
            <a:ext cx="9304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Ah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meda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 rot="19560000">
            <a:off x="8630254" y="6064140"/>
            <a:ext cx="53174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Ja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ipur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 rot="19560000">
            <a:off x="9105770" y="6087917"/>
            <a:ext cx="61013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Ko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lkata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 rot="19560000">
            <a:off x="9856352" y="6021014"/>
            <a:ext cx="3932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20" dirty="0">
                <a:solidFill>
                  <a:srgbClr val="333333"/>
                </a:solidFill>
                <a:latin typeface="Comic Sans MS"/>
                <a:cs typeface="Comic Sans MS"/>
              </a:rPr>
              <a:t>Pun</a:t>
            </a:r>
            <a:r>
              <a:rPr sz="1950" b="1" i="1" spc="-30" baseline="2136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 rot="19560000">
            <a:off x="10186568" y="6092992"/>
            <a:ext cx="62665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Ch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ennai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3" name="object 63"/>
          <p:cNvSpPr txBox="1"/>
          <p:nvPr/>
        </p:nvSpPr>
        <p:spPr>
          <a:xfrm rot="19560000">
            <a:off x="10498262" y="6169660"/>
            <a:ext cx="88423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Hy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dera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64" name="object 64"/>
          <p:cNvSpPr txBox="1"/>
          <p:nvPr/>
        </p:nvSpPr>
        <p:spPr>
          <a:xfrm rot="19560000">
            <a:off x="11135859" y="6140751"/>
            <a:ext cx="78650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Ba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ngalo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re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78253" y="5105910"/>
            <a:ext cx="430530" cy="9525"/>
          </a:xfrm>
          <a:custGeom>
            <a:avLst/>
            <a:gdLst/>
            <a:ahLst/>
            <a:cxnLst/>
            <a:rect l="l" t="t" r="r" b="b"/>
            <a:pathLst>
              <a:path w="430529" h="9525">
                <a:moveTo>
                  <a:pt x="430388" y="9517"/>
                </a:moveTo>
                <a:lnTo>
                  <a:pt x="0" y="9517"/>
                </a:lnTo>
                <a:lnTo>
                  <a:pt x="0" y="0"/>
                </a:lnTo>
                <a:lnTo>
                  <a:pt x="430388" y="0"/>
                </a:lnTo>
                <a:lnTo>
                  <a:pt x="430388" y="9517"/>
                </a:lnTo>
                <a:close/>
              </a:path>
            </a:pathLst>
          </a:custGeom>
          <a:solidFill>
            <a:srgbClr val="ECB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26390" y="5105910"/>
            <a:ext cx="430530" cy="55244"/>
          </a:xfrm>
          <a:custGeom>
            <a:avLst/>
            <a:gdLst/>
            <a:ahLst/>
            <a:cxnLst/>
            <a:rect l="l" t="t" r="r" b="b"/>
            <a:pathLst>
              <a:path w="430529" h="55245">
                <a:moveTo>
                  <a:pt x="430388" y="54686"/>
                </a:moveTo>
                <a:lnTo>
                  <a:pt x="0" y="54686"/>
                </a:lnTo>
                <a:lnTo>
                  <a:pt x="0" y="0"/>
                </a:lnTo>
                <a:lnTo>
                  <a:pt x="430388" y="0"/>
                </a:lnTo>
                <a:lnTo>
                  <a:pt x="430388" y="54686"/>
                </a:lnTo>
                <a:close/>
              </a:path>
            </a:pathLst>
          </a:custGeom>
          <a:solidFill>
            <a:srgbClr val="E7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74527" y="5105910"/>
            <a:ext cx="430530" cy="93980"/>
          </a:xfrm>
          <a:custGeom>
            <a:avLst/>
            <a:gdLst/>
            <a:ahLst/>
            <a:cxnLst/>
            <a:rect l="l" t="t" r="r" b="b"/>
            <a:pathLst>
              <a:path w="430529" h="93979">
                <a:moveTo>
                  <a:pt x="430388" y="93749"/>
                </a:moveTo>
                <a:lnTo>
                  <a:pt x="0" y="93749"/>
                </a:lnTo>
                <a:lnTo>
                  <a:pt x="0" y="0"/>
                </a:lnTo>
                <a:lnTo>
                  <a:pt x="430388" y="0"/>
                </a:lnTo>
                <a:lnTo>
                  <a:pt x="430388" y="93749"/>
                </a:lnTo>
                <a:close/>
              </a:path>
            </a:pathLst>
          </a:custGeom>
          <a:solidFill>
            <a:srgbClr val="C4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22664" y="5105910"/>
            <a:ext cx="430530" cy="190500"/>
          </a:xfrm>
          <a:custGeom>
            <a:avLst/>
            <a:gdLst/>
            <a:ahLst/>
            <a:cxnLst/>
            <a:rect l="l" t="t" r="r" b="b"/>
            <a:pathLst>
              <a:path w="430529" h="190500">
                <a:moveTo>
                  <a:pt x="430388" y="190102"/>
                </a:moveTo>
                <a:lnTo>
                  <a:pt x="0" y="190102"/>
                </a:lnTo>
                <a:lnTo>
                  <a:pt x="0" y="0"/>
                </a:lnTo>
                <a:lnTo>
                  <a:pt x="430388" y="0"/>
                </a:lnTo>
                <a:lnTo>
                  <a:pt x="430388" y="190102"/>
                </a:lnTo>
                <a:close/>
              </a:path>
            </a:pathLst>
          </a:custGeom>
          <a:solidFill>
            <a:srgbClr val="DF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70800" y="5105910"/>
            <a:ext cx="430530" cy="198120"/>
          </a:xfrm>
          <a:custGeom>
            <a:avLst/>
            <a:gdLst/>
            <a:ahLst/>
            <a:cxnLst/>
            <a:rect l="l" t="t" r="r" b="b"/>
            <a:pathLst>
              <a:path w="430529" h="198120">
                <a:moveTo>
                  <a:pt x="430388" y="197914"/>
                </a:moveTo>
                <a:lnTo>
                  <a:pt x="0" y="197914"/>
                </a:lnTo>
                <a:lnTo>
                  <a:pt x="0" y="0"/>
                </a:lnTo>
                <a:lnTo>
                  <a:pt x="430388" y="0"/>
                </a:lnTo>
                <a:lnTo>
                  <a:pt x="430388" y="197914"/>
                </a:lnTo>
                <a:close/>
              </a:path>
            </a:pathLst>
          </a:custGeom>
          <a:solidFill>
            <a:srgbClr val="D96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18937" y="5105910"/>
            <a:ext cx="430530" cy="251460"/>
          </a:xfrm>
          <a:custGeom>
            <a:avLst/>
            <a:gdLst/>
            <a:ahLst/>
            <a:cxnLst/>
            <a:rect l="l" t="t" r="r" b="b"/>
            <a:pathLst>
              <a:path w="430529" h="251460">
                <a:moveTo>
                  <a:pt x="430388" y="251299"/>
                </a:moveTo>
                <a:lnTo>
                  <a:pt x="0" y="251299"/>
                </a:lnTo>
                <a:lnTo>
                  <a:pt x="0" y="0"/>
                </a:lnTo>
                <a:lnTo>
                  <a:pt x="430388" y="0"/>
                </a:lnTo>
                <a:lnTo>
                  <a:pt x="430388" y="251299"/>
                </a:lnTo>
                <a:close/>
              </a:path>
            </a:pathLst>
          </a:custGeom>
          <a:solidFill>
            <a:srgbClr val="D353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7074" y="5105910"/>
            <a:ext cx="430530" cy="491490"/>
          </a:xfrm>
          <a:custGeom>
            <a:avLst/>
            <a:gdLst/>
            <a:ahLst/>
            <a:cxnLst/>
            <a:rect l="l" t="t" r="r" b="b"/>
            <a:pathLst>
              <a:path w="430529" h="491489">
                <a:moveTo>
                  <a:pt x="430388" y="490880"/>
                </a:moveTo>
                <a:lnTo>
                  <a:pt x="0" y="490880"/>
                </a:lnTo>
                <a:lnTo>
                  <a:pt x="0" y="0"/>
                </a:lnTo>
                <a:lnTo>
                  <a:pt x="430388" y="0"/>
                </a:lnTo>
                <a:lnTo>
                  <a:pt x="430388" y="490880"/>
                </a:lnTo>
                <a:close/>
              </a:path>
            </a:pathLst>
          </a:custGeom>
          <a:solidFill>
            <a:srgbClr val="E31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715211" y="5105910"/>
            <a:ext cx="430530" cy="666750"/>
          </a:xfrm>
          <a:custGeom>
            <a:avLst/>
            <a:gdLst/>
            <a:ahLst/>
            <a:cxnLst/>
            <a:rect l="l" t="t" r="r" b="b"/>
            <a:pathLst>
              <a:path w="430529" h="666750">
                <a:moveTo>
                  <a:pt x="430388" y="666659"/>
                </a:moveTo>
                <a:lnTo>
                  <a:pt x="0" y="666659"/>
                </a:lnTo>
                <a:lnTo>
                  <a:pt x="0" y="0"/>
                </a:lnTo>
                <a:lnTo>
                  <a:pt x="430388" y="0"/>
                </a:lnTo>
                <a:lnTo>
                  <a:pt x="430388" y="666659"/>
                </a:lnTo>
                <a:close/>
              </a:path>
            </a:pathLst>
          </a:custGeom>
          <a:solidFill>
            <a:srgbClr val="F70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781979" y="2466535"/>
            <a:ext cx="5192395" cy="2639695"/>
            <a:chOff x="6781979" y="2466535"/>
            <a:chExt cx="5192395" cy="2639695"/>
          </a:xfrm>
        </p:grpSpPr>
        <p:sp>
          <p:nvSpPr>
            <p:cNvPr id="74" name="object 74"/>
            <p:cNvSpPr/>
            <p:nvPr/>
          </p:nvSpPr>
          <p:spPr>
            <a:xfrm>
              <a:off x="6781979" y="4730914"/>
              <a:ext cx="430530" cy="375285"/>
            </a:xfrm>
            <a:custGeom>
              <a:avLst/>
              <a:gdLst/>
              <a:ahLst/>
              <a:cxnLst/>
              <a:rect l="l" t="t" r="r" b="b"/>
              <a:pathLst>
                <a:path w="430529" h="375285">
                  <a:moveTo>
                    <a:pt x="430388" y="374996"/>
                  </a:moveTo>
                  <a:lnTo>
                    <a:pt x="0" y="374996"/>
                  </a:lnTo>
                  <a:lnTo>
                    <a:pt x="0" y="0"/>
                  </a:lnTo>
                  <a:lnTo>
                    <a:pt x="430388" y="0"/>
                  </a:lnTo>
                  <a:lnTo>
                    <a:pt x="430388" y="374996"/>
                  </a:lnTo>
                  <a:close/>
                </a:path>
              </a:pathLst>
            </a:custGeom>
            <a:solidFill>
              <a:srgbClr val="16E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30116" y="4969192"/>
              <a:ext cx="430530" cy="137160"/>
            </a:xfrm>
            <a:custGeom>
              <a:avLst/>
              <a:gdLst/>
              <a:ahLst/>
              <a:cxnLst/>
              <a:rect l="l" t="t" r="r" b="b"/>
              <a:pathLst>
                <a:path w="430529" h="137160">
                  <a:moveTo>
                    <a:pt x="430388" y="136717"/>
                  </a:moveTo>
                  <a:lnTo>
                    <a:pt x="0" y="136717"/>
                  </a:lnTo>
                  <a:lnTo>
                    <a:pt x="0" y="0"/>
                  </a:lnTo>
                  <a:lnTo>
                    <a:pt x="430388" y="0"/>
                  </a:lnTo>
                  <a:lnTo>
                    <a:pt x="430388" y="136717"/>
                  </a:lnTo>
                  <a:close/>
                </a:path>
              </a:pathLst>
            </a:custGeom>
            <a:solidFill>
              <a:srgbClr val="7CD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01234" y="2931453"/>
              <a:ext cx="4933315" cy="2057400"/>
            </a:xfrm>
            <a:custGeom>
              <a:avLst/>
              <a:gdLst/>
              <a:ahLst/>
              <a:cxnLst/>
              <a:rect l="l" t="t" r="r" b="b"/>
              <a:pathLst>
                <a:path w="4933315" h="2057400">
                  <a:moveTo>
                    <a:pt x="0" y="1378892"/>
                  </a:moveTo>
                  <a:lnTo>
                    <a:pt x="548136" y="1963521"/>
                  </a:lnTo>
                  <a:lnTo>
                    <a:pt x="1096273" y="2057270"/>
                  </a:lnTo>
                  <a:lnTo>
                    <a:pt x="1644410" y="1850241"/>
                  </a:lnTo>
                  <a:lnTo>
                    <a:pt x="2192547" y="1893209"/>
                  </a:lnTo>
                  <a:lnTo>
                    <a:pt x="2740684" y="1710920"/>
                  </a:lnTo>
                  <a:lnTo>
                    <a:pt x="3288820" y="1485662"/>
                  </a:lnTo>
                  <a:lnTo>
                    <a:pt x="3836957" y="1438787"/>
                  </a:lnTo>
                  <a:lnTo>
                    <a:pt x="4385094" y="735669"/>
                  </a:lnTo>
                  <a:lnTo>
                    <a:pt x="4933231" y="0"/>
                  </a:lnTo>
                </a:path>
              </a:pathLst>
            </a:custGeom>
            <a:ln w="28556">
              <a:solidFill>
                <a:srgbClr val="F917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001234" y="3598113"/>
              <a:ext cx="4933315" cy="1397635"/>
            </a:xfrm>
            <a:custGeom>
              <a:avLst/>
              <a:gdLst/>
              <a:ahLst/>
              <a:cxnLst/>
              <a:rect l="l" t="t" r="r" b="b"/>
              <a:pathLst>
                <a:path w="4933315" h="1397635">
                  <a:moveTo>
                    <a:pt x="0" y="337236"/>
                  </a:moveTo>
                  <a:lnTo>
                    <a:pt x="548136" y="1160144"/>
                  </a:lnTo>
                  <a:lnTo>
                    <a:pt x="1096273" y="1397121"/>
                  </a:lnTo>
                  <a:lnTo>
                    <a:pt x="1644410" y="1238268"/>
                  </a:lnTo>
                  <a:lnTo>
                    <a:pt x="2192547" y="1320299"/>
                  </a:lnTo>
                  <a:lnTo>
                    <a:pt x="2740684" y="1234362"/>
                  </a:lnTo>
                  <a:lnTo>
                    <a:pt x="3288820" y="1016916"/>
                  </a:lnTo>
                  <a:lnTo>
                    <a:pt x="3836957" y="1023427"/>
                  </a:lnTo>
                  <a:lnTo>
                    <a:pt x="4385094" y="559890"/>
                  </a:lnTo>
                  <a:lnTo>
                    <a:pt x="4933231" y="0"/>
                  </a:lnTo>
                </a:path>
              </a:pathLst>
            </a:custGeom>
            <a:ln w="28554">
              <a:solidFill>
                <a:srgbClr val="16EC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1547" y="4270688"/>
              <a:ext cx="79374" cy="7931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9684" y="4855317"/>
              <a:ext cx="79374" cy="7931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057819" y="4742040"/>
              <a:ext cx="1176020" cy="286385"/>
            </a:xfrm>
            <a:custGeom>
              <a:avLst/>
              <a:gdLst/>
              <a:ahLst/>
              <a:cxnLst/>
              <a:rect l="l" t="t" r="r" b="b"/>
              <a:pathLst>
                <a:path w="1176020" h="286385">
                  <a:moveTo>
                    <a:pt x="79375" y="241427"/>
                  </a:moveTo>
                  <a:lnTo>
                    <a:pt x="50012" y="208038"/>
                  </a:lnTo>
                  <a:lnTo>
                    <a:pt x="44945" y="207035"/>
                  </a:lnTo>
                  <a:lnTo>
                    <a:pt x="34417" y="207035"/>
                  </a:lnTo>
                  <a:lnTo>
                    <a:pt x="1003" y="236372"/>
                  </a:lnTo>
                  <a:lnTo>
                    <a:pt x="0" y="241427"/>
                  </a:lnTo>
                  <a:lnTo>
                    <a:pt x="0" y="246684"/>
                  </a:lnTo>
                  <a:lnTo>
                    <a:pt x="0" y="251942"/>
                  </a:lnTo>
                  <a:lnTo>
                    <a:pt x="29362" y="285343"/>
                  </a:lnTo>
                  <a:lnTo>
                    <a:pt x="34417" y="286346"/>
                  </a:lnTo>
                  <a:lnTo>
                    <a:pt x="44945" y="286346"/>
                  </a:lnTo>
                  <a:lnTo>
                    <a:pt x="78359" y="257009"/>
                  </a:lnTo>
                  <a:lnTo>
                    <a:pt x="79375" y="251942"/>
                  </a:lnTo>
                  <a:lnTo>
                    <a:pt x="79375" y="241427"/>
                  </a:lnTo>
                  <a:close/>
                </a:path>
                <a:path w="1176020" h="286385">
                  <a:moveTo>
                    <a:pt x="627507" y="34404"/>
                  </a:moveTo>
                  <a:lnTo>
                    <a:pt x="598144" y="1016"/>
                  </a:lnTo>
                  <a:lnTo>
                    <a:pt x="593077" y="0"/>
                  </a:lnTo>
                  <a:lnTo>
                    <a:pt x="582561" y="0"/>
                  </a:lnTo>
                  <a:lnTo>
                    <a:pt x="549135" y="29337"/>
                  </a:lnTo>
                  <a:lnTo>
                    <a:pt x="548132" y="34404"/>
                  </a:lnTo>
                  <a:lnTo>
                    <a:pt x="548132" y="39662"/>
                  </a:lnTo>
                  <a:lnTo>
                    <a:pt x="548132" y="44919"/>
                  </a:lnTo>
                  <a:lnTo>
                    <a:pt x="577494" y="78308"/>
                  </a:lnTo>
                  <a:lnTo>
                    <a:pt x="582561" y="79311"/>
                  </a:lnTo>
                  <a:lnTo>
                    <a:pt x="593077" y="79311"/>
                  </a:lnTo>
                  <a:lnTo>
                    <a:pt x="626503" y="49974"/>
                  </a:lnTo>
                  <a:lnTo>
                    <a:pt x="627507" y="44919"/>
                  </a:lnTo>
                  <a:lnTo>
                    <a:pt x="627507" y="34404"/>
                  </a:lnTo>
                  <a:close/>
                </a:path>
                <a:path w="1176020" h="286385">
                  <a:moveTo>
                    <a:pt x="1175639" y="77368"/>
                  </a:moveTo>
                  <a:lnTo>
                    <a:pt x="1146276" y="43980"/>
                  </a:lnTo>
                  <a:lnTo>
                    <a:pt x="1141222" y="42976"/>
                  </a:lnTo>
                  <a:lnTo>
                    <a:pt x="1130693" y="42976"/>
                  </a:lnTo>
                  <a:lnTo>
                    <a:pt x="1097280" y="72313"/>
                  </a:lnTo>
                  <a:lnTo>
                    <a:pt x="1096264" y="77368"/>
                  </a:lnTo>
                  <a:lnTo>
                    <a:pt x="1096264" y="82626"/>
                  </a:lnTo>
                  <a:lnTo>
                    <a:pt x="1096264" y="87884"/>
                  </a:lnTo>
                  <a:lnTo>
                    <a:pt x="1125626" y="121285"/>
                  </a:lnTo>
                  <a:lnTo>
                    <a:pt x="1130693" y="122288"/>
                  </a:lnTo>
                  <a:lnTo>
                    <a:pt x="1141222" y="122288"/>
                  </a:lnTo>
                  <a:lnTo>
                    <a:pt x="1174635" y="92951"/>
                  </a:lnTo>
                  <a:lnTo>
                    <a:pt x="1175639" y="87884"/>
                  </a:lnTo>
                  <a:lnTo>
                    <a:pt x="1175639" y="77368"/>
                  </a:lnTo>
                  <a:close/>
                </a:path>
              </a:pathLst>
            </a:custGeom>
            <a:solidFill>
              <a:srgbClr val="F917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2232" y="4602716"/>
              <a:ext cx="79374" cy="7931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50368" y="4377458"/>
              <a:ext cx="79374" cy="7931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98504" y="4330583"/>
              <a:ext cx="79374" cy="7931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6641" y="3627465"/>
              <a:ext cx="79374" cy="7931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94778" y="2891796"/>
              <a:ext cx="79374" cy="7931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1547" y="3895692"/>
              <a:ext cx="79374" cy="7931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09684" y="4718600"/>
              <a:ext cx="79374" cy="793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057819" y="4796726"/>
              <a:ext cx="1176020" cy="238760"/>
            </a:xfrm>
            <a:custGeom>
              <a:avLst/>
              <a:gdLst/>
              <a:ahLst/>
              <a:cxnLst/>
              <a:rect l="l" t="t" r="r" b="b"/>
              <a:pathLst>
                <a:path w="1176020" h="238760">
                  <a:moveTo>
                    <a:pt x="79375" y="193255"/>
                  </a:moveTo>
                  <a:lnTo>
                    <a:pt x="50012" y="159867"/>
                  </a:lnTo>
                  <a:lnTo>
                    <a:pt x="44945" y="158851"/>
                  </a:lnTo>
                  <a:lnTo>
                    <a:pt x="34417" y="158851"/>
                  </a:lnTo>
                  <a:lnTo>
                    <a:pt x="1003" y="188201"/>
                  </a:lnTo>
                  <a:lnTo>
                    <a:pt x="0" y="193255"/>
                  </a:lnTo>
                  <a:lnTo>
                    <a:pt x="0" y="198513"/>
                  </a:lnTo>
                  <a:lnTo>
                    <a:pt x="0" y="203771"/>
                  </a:lnTo>
                  <a:lnTo>
                    <a:pt x="29362" y="237159"/>
                  </a:lnTo>
                  <a:lnTo>
                    <a:pt x="34417" y="238175"/>
                  </a:lnTo>
                  <a:lnTo>
                    <a:pt x="44945" y="238175"/>
                  </a:lnTo>
                  <a:lnTo>
                    <a:pt x="78359" y="208826"/>
                  </a:lnTo>
                  <a:lnTo>
                    <a:pt x="79375" y="203771"/>
                  </a:lnTo>
                  <a:lnTo>
                    <a:pt x="79375" y="193255"/>
                  </a:lnTo>
                  <a:close/>
                </a:path>
                <a:path w="1176020" h="238760">
                  <a:moveTo>
                    <a:pt x="627507" y="34404"/>
                  </a:moveTo>
                  <a:lnTo>
                    <a:pt x="598144" y="1016"/>
                  </a:lnTo>
                  <a:lnTo>
                    <a:pt x="593077" y="0"/>
                  </a:lnTo>
                  <a:lnTo>
                    <a:pt x="582561" y="0"/>
                  </a:lnTo>
                  <a:lnTo>
                    <a:pt x="549135" y="29349"/>
                  </a:lnTo>
                  <a:lnTo>
                    <a:pt x="548132" y="34404"/>
                  </a:lnTo>
                  <a:lnTo>
                    <a:pt x="548132" y="39662"/>
                  </a:lnTo>
                  <a:lnTo>
                    <a:pt x="548132" y="44919"/>
                  </a:lnTo>
                  <a:lnTo>
                    <a:pt x="577494" y="78308"/>
                  </a:lnTo>
                  <a:lnTo>
                    <a:pt x="582561" y="79324"/>
                  </a:lnTo>
                  <a:lnTo>
                    <a:pt x="593077" y="79324"/>
                  </a:lnTo>
                  <a:lnTo>
                    <a:pt x="626503" y="49974"/>
                  </a:lnTo>
                  <a:lnTo>
                    <a:pt x="627507" y="44919"/>
                  </a:lnTo>
                  <a:lnTo>
                    <a:pt x="627507" y="34404"/>
                  </a:lnTo>
                  <a:close/>
                </a:path>
                <a:path w="1176020" h="238760">
                  <a:moveTo>
                    <a:pt x="1175639" y="116433"/>
                  </a:moveTo>
                  <a:lnTo>
                    <a:pt x="1146276" y="83045"/>
                  </a:lnTo>
                  <a:lnTo>
                    <a:pt x="1141222" y="82029"/>
                  </a:lnTo>
                  <a:lnTo>
                    <a:pt x="1130693" y="82029"/>
                  </a:lnTo>
                  <a:lnTo>
                    <a:pt x="1097280" y="111379"/>
                  </a:lnTo>
                  <a:lnTo>
                    <a:pt x="1096264" y="116433"/>
                  </a:lnTo>
                  <a:lnTo>
                    <a:pt x="1096264" y="121691"/>
                  </a:lnTo>
                  <a:lnTo>
                    <a:pt x="1096264" y="126949"/>
                  </a:lnTo>
                  <a:lnTo>
                    <a:pt x="1125626" y="160337"/>
                  </a:lnTo>
                  <a:lnTo>
                    <a:pt x="1130693" y="161353"/>
                  </a:lnTo>
                  <a:lnTo>
                    <a:pt x="1141222" y="161353"/>
                  </a:lnTo>
                  <a:lnTo>
                    <a:pt x="1174635" y="132003"/>
                  </a:lnTo>
                  <a:lnTo>
                    <a:pt x="1175639" y="126949"/>
                  </a:lnTo>
                  <a:lnTo>
                    <a:pt x="1175639" y="116433"/>
                  </a:lnTo>
                  <a:close/>
                </a:path>
              </a:pathLst>
            </a:custGeom>
            <a:solidFill>
              <a:srgbClr val="16E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2232" y="4792818"/>
              <a:ext cx="79374" cy="79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0368" y="4575372"/>
              <a:ext cx="79374" cy="79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98504" y="4581882"/>
              <a:ext cx="79374" cy="7931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6641" y="4118345"/>
              <a:ext cx="79374" cy="7931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94778" y="3558455"/>
              <a:ext cx="79374" cy="7931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8521" y="2466535"/>
              <a:ext cx="101383" cy="10004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4385" y="2466535"/>
              <a:ext cx="94624" cy="10004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92061" y="2466535"/>
              <a:ext cx="94624" cy="100042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8606681" y="2390838"/>
            <a:ext cx="1622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869" algn="l"/>
                <a:tab pos="1310640" algn="l"/>
              </a:tabLst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Yes-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No</a:t>
            </a: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	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No</a:t>
            </a: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	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Yes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98" name="object 9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591050" y="2409825"/>
            <a:ext cx="6134100" cy="2590800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4835525" y="2571813"/>
            <a:ext cx="5297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column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chart,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evident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that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835525" y="2876537"/>
            <a:ext cx="567944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cities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such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Lucknow,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Pune,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Delhi,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D5454F"/>
                </a:solidFill>
                <a:latin typeface="Comic Sans MS"/>
                <a:cs typeface="Comic Sans MS"/>
              </a:rPr>
              <a:t>Kolkata,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Ahmedabad,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and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Jaipur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have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lowest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number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respondents.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indicates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need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focused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efforts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these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cities.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600" y="2190750"/>
            <a:ext cx="12192000" cy="4591050"/>
            <a:chOff x="228600" y="2190750"/>
            <a:chExt cx="12192000" cy="45910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86000"/>
              <a:ext cx="6086475" cy="448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075" y="2190750"/>
              <a:ext cx="6105524" cy="45910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143125" y="400050"/>
            <a:ext cx="6953250" cy="1409700"/>
            <a:chOff x="2143125" y="400050"/>
            <a:chExt cx="6953250" cy="14097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3125" y="400050"/>
              <a:ext cx="6953250" cy="1409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218" y="563909"/>
              <a:ext cx="345430" cy="2954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39975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(5)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8525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b.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 cities do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we need </a:t>
            </a:r>
            <a:r>
              <a:rPr b="0" spc="-55" dirty="0">
                <a:solidFill>
                  <a:srgbClr val="252423"/>
                </a:solidFill>
                <a:latin typeface="Segoe UI Symbol"/>
                <a:cs typeface="Segoe UI Symbol"/>
              </a:rPr>
              <a:t>to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focus more 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on?</a:t>
            </a:r>
          </a:p>
        </p:txBody>
      </p:sp>
      <p:sp>
        <p:nvSpPr>
          <p:cNvPr id="12" name="object 12"/>
          <p:cNvSpPr txBox="1"/>
          <p:nvPr/>
        </p:nvSpPr>
        <p:spPr>
          <a:xfrm rot="19560000">
            <a:off x="245728" y="5845506"/>
            <a:ext cx="78650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Ba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ngalo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re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 rot="19560000">
            <a:off x="711594" y="5874413"/>
            <a:ext cx="88423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Hy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dera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 rot="19560000">
            <a:off x="1507730" y="5796305"/>
            <a:ext cx="622372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Mu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mbai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 rot="19560000">
            <a:off x="2058687" y="5797751"/>
            <a:ext cx="62665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Ch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ennai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 rot="19560000">
            <a:off x="2831931" y="5725779"/>
            <a:ext cx="3932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20" dirty="0">
                <a:solidFill>
                  <a:srgbClr val="333333"/>
                </a:solidFill>
                <a:latin typeface="Comic Sans MS"/>
                <a:cs typeface="Comic Sans MS"/>
              </a:rPr>
              <a:t>Pun</a:t>
            </a:r>
            <a:r>
              <a:rPr sz="1950" b="1" i="1" spc="-30" baseline="2136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 rot="19560000">
            <a:off x="3184813" y="5792676"/>
            <a:ext cx="61013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Ko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lkata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 rot="19560000">
            <a:off x="3445963" y="5888066"/>
            <a:ext cx="9304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Ah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meda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 rot="19560000">
            <a:off x="4458360" y="5739007"/>
            <a:ext cx="43512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De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lhi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 rot="19560000">
            <a:off x="4923411" y="5768901"/>
            <a:ext cx="53174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Ja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ipur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 rot="19560000">
            <a:off x="5358435" y="5808212"/>
            <a:ext cx="66164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Luc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know</a:t>
            </a:r>
            <a:endParaRPr sz="1950" baseline="2136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2205" y="2884763"/>
            <a:ext cx="5434330" cy="2707640"/>
            <a:chOff x="822205" y="2884763"/>
            <a:chExt cx="5434330" cy="2707640"/>
          </a:xfrm>
        </p:grpSpPr>
        <p:sp>
          <p:nvSpPr>
            <p:cNvPr id="23" name="object 23"/>
            <p:cNvSpPr/>
            <p:nvPr/>
          </p:nvSpPr>
          <p:spPr>
            <a:xfrm>
              <a:off x="822198" y="2924428"/>
              <a:ext cx="4323715" cy="2667635"/>
            </a:xfrm>
            <a:custGeom>
              <a:avLst/>
              <a:gdLst/>
              <a:ahLst/>
              <a:cxnLst/>
              <a:rect l="l" t="t" r="r" b="b"/>
              <a:pathLst>
                <a:path w="4323715" h="2667635">
                  <a:moveTo>
                    <a:pt x="436029" y="0"/>
                  </a:moveTo>
                  <a:lnTo>
                    <a:pt x="0" y="0"/>
                  </a:lnTo>
                  <a:lnTo>
                    <a:pt x="0" y="2667508"/>
                  </a:lnTo>
                  <a:lnTo>
                    <a:pt x="436029" y="2667508"/>
                  </a:lnTo>
                  <a:lnTo>
                    <a:pt x="436029" y="0"/>
                  </a:lnTo>
                  <a:close/>
                </a:path>
                <a:path w="4323715" h="2667635">
                  <a:moveTo>
                    <a:pt x="991362" y="938530"/>
                  </a:moveTo>
                  <a:lnTo>
                    <a:pt x="555320" y="938530"/>
                  </a:lnTo>
                  <a:lnTo>
                    <a:pt x="555320" y="2667508"/>
                  </a:lnTo>
                  <a:lnTo>
                    <a:pt x="991362" y="2667508"/>
                  </a:lnTo>
                  <a:lnTo>
                    <a:pt x="991362" y="938530"/>
                  </a:lnTo>
                  <a:close/>
                </a:path>
                <a:path w="4323715" h="2667635">
                  <a:moveTo>
                    <a:pt x="1546682" y="1243203"/>
                  </a:moveTo>
                  <a:lnTo>
                    <a:pt x="1110653" y="1243203"/>
                  </a:lnTo>
                  <a:lnTo>
                    <a:pt x="1110653" y="2667508"/>
                  </a:lnTo>
                  <a:lnTo>
                    <a:pt x="1546682" y="2667508"/>
                  </a:lnTo>
                  <a:lnTo>
                    <a:pt x="1546682" y="1243203"/>
                  </a:lnTo>
                  <a:close/>
                </a:path>
                <a:path w="4323715" h="2667635">
                  <a:moveTo>
                    <a:pt x="2102015" y="1783676"/>
                  </a:moveTo>
                  <a:lnTo>
                    <a:pt x="1665973" y="1783676"/>
                  </a:lnTo>
                  <a:lnTo>
                    <a:pt x="1665973" y="2667508"/>
                  </a:lnTo>
                  <a:lnTo>
                    <a:pt x="2102015" y="2667508"/>
                  </a:lnTo>
                  <a:lnTo>
                    <a:pt x="2102015" y="1783676"/>
                  </a:lnTo>
                  <a:close/>
                </a:path>
                <a:path w="4323715" h="2667635">
                  <a:moveTo>
                    <a:pt x="4323308" y="2262848"/>
                  </a:moveTo>
                  <a:lnTo>
                    <a:pt x="3887279" y="2262848"/>
                  </a:lnTo>
                  <a:lnTo>
                    <a:pt x="3887279" y="2667508"/>
                  </a:lnTo>
                  <a:lnTo>
                    <a:pt x="4323308" y="2667508"/>
                  </a:lnTo>
                  <a:lnTo>
                    <a:pt x="4323308" y="2262848"/>
                  </a:lnTo>
                  <a:close/>
                </a:path>
              </a:pathLst>
            </a:custGeom>
            <a:solidFill>
              <a:srgbClr val="376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43504" y="4737353"/>
              <a:ext cx="3213100" cy="854710"/>
            </a:xfrm>
            <a:custGeom>
              <a:avLst/>
              <a:gdLst/>
              <a:ahLst/>
              <a:cxnLst/>
              <a:rect l="l" t="t" r="r" b="b"/>
              <a:pathLst>
                <a:path w="3213100" h="854710">
                  <a:moveTo>
                    <a:pt x="436029" y="0"/>
                  </a:moveTo>
                  <a:lnTo>
                    <a:pt x="0" y="0"/>
                  </a:lnTo>
                  <a:lnTo>
                    <a:pt x="0" y="854583"/>
                  </a:lnTo>
                  <a:lnTo>
                    <a:pt x="436029" y="854583"/>
                  </a:lnTo>
                  <a:lnTo>
                    <a:pt x="436029" y="0"/>
                  </a:lnTo>
                  <a:close/>
                </a:path>
                <a:path w="3213100" h="854710">
                  <a:moveTo>
                    <a:pt x="991349" y="320700"/>
                  </a:moveTo>
                  <a:lnTo>
                    <a:pt x="555320" y="320700"/>
                  </a:lnTo>
                  <a:lnTo>
                    <a:pt x="555320" y="854583"/>
                  </a:lnTo>
                  <a:lnTo>
                    <a:pt x="991349" y="854583"/>
                  </a:lnTo>
                  <a:lnTo>
                    <a:pt x="991349" y="320700"/>
                  </a:lnTo>
                  <a:close/>
                </a:path>
                <a:path w="3213100" h="854710">
                  <a:moveTo>
                    <a:pt x="1546682" y="424459"/>
                  </a:moveTo>
                  <a:lnTo>
                    <a:pt x="1110653" y="424459"/>
                  </a:lnTo>
                  <a:lnTo>
                    <a:pt x="1110653" y="854583"/>
                  </a:lnTo>
                  <a:lnTo>
                    <a:pt x="1546682" y="854583"/>
                  </a:lnTo>
                  <a:lnTo>
                    <a:pt x="1546682" y="424459"/>
                  </a:lnTo>
                  <a:close/>
                </a:path>
                <a:path w="3213100" h="854710">
                  <a:moveTo>
                    <a:pt x="2657335" y="515010"/>
                  </a:moveTo>
                  <a:lnTo>
                    <a:pt x="2221293" y="515010"/>
                  </a:lnTo>
                  <a:lnTo>
                    <a:pt x="2221293" y="854583"/>
                  </a:lnTo>
                  <a:lnTo>
                    <a:pt x="2657335" y="854583"/>
                  </a:lnTo>
                  <a:lnTo>
                    <a:pt x="2657335" y="515010"/>
                  </a:lnTo>
                  <a:close/>
                </a:path>
                <a:path w="3213100" h="854710">
                  <a:moveTo>
                    <a:pt x="3212655" y="689508"/>
                  </a:moveTo>
                  <a:lnTo>
                    <a:pt x="2776626" y="689508"/>
                  </a:lnTo>
                  <a:lnTo>
                    <a:pt x="2776626" y="854583"/>
                  </a:lnTo>
                  <a:lnTo>
                    <a:pt x="3212655" y="854583"/>
                  </a:lnTo>
                  <a:lnTo>
                    <a:pt x="3212655" y="689508"/>
                  </a:lnTo>
                  <a:close/>
                </a:path>
              </a:pathLst>
            </a:custGeom>
            <a:solidFill>
              <a:srgbClr val="E6A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4335" y="2924417"/>
              <a:ext cx="4998085" cy="2502535"/>
            </a:xfrm>
            <a:custGeom>
              <a:avLst/>
              <a:gdLst/>
              <a:ahLst/>
              <a:cxnLst/>
              <a:rect l="l" t="t" r="r" b="b"/>
              <a:pathLst>
                <a:path w="4998085" h="2502535">
                  <a:moveTo>
                    <a:pt x="0" y="0"/>
                  </a:moveTo>
                  <a:lnTo>
                    <a:pt x="555325" y="938533"/>
                  </a:lnTo>
                  <a:lnTo>
                    <a:pt x="1110650" y="1243203"/>
                  </a:lnTo>
                  <a:lnTo>
                    <a:pt x="1665976" y="1783685"/>
                  </a:lnTo>
                  <a:lnTo>
                    <a:pt x="2221301" y="1812926"/>
                  </a:lnTo>
                  <a:lnTo>
                    <a:pt x="2776627" y="2133631"/>
                  </a:lnTo>
                  <a:lnTo>
                    <a:pt x="3331952" y="2237388"/>
                  </a:lnTo>
                  <a:lnTo>
                    <a:pt x="3887278" y="2262856"/>
                  </a:lnTo>
                  <a:lnTo>
                    <a:pt x="4442603" y="2327940"/>
                  </a:lnTo>
                  <a:lnTo>
                    <a:pt x="4997929" y="2502441"/>
                  </a:lnTo>
                </a:path>
              </a:pathLst>
            </a:custGeom>
            <a:ln w="38074">
              <a:solidFill>
                <a:srgbClr val="4ED8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973" y="3823296"/>
              <a:ext cx="79374" cy="793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47" y="2884763"/>
              <a:ext cx="79374" cy="793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298" y="4127966"/>
              <a:ext cx="79374" cy="793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0624" y="4668448"/>
              <a:ext cx="79374" cy="793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5949" y="4697689"/>
              <a:ext cx="79374" cy="79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600" y="5122151"/>
              <a:ext cx="79374" cy="793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275" y="5018394"/>
              <a:ext cx="79374" cy="79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1926" y="5147619"/>
              <a:ext cx="79374" cy="793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7251" y="5212703"/>
              <a:ext cx="79374" cy="793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2577" y="5387204"/>
              <a:ext cx="79374" cy="7930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6856" y="4166819"/>
              <a:ext cx="4809490" cy="1346835"/>
            </a:xfrm>
            <a:custGeom>
              <a:avLst/>
              <a:gdLst/>
              <a:ahLst/>
              <a:cxnLst/>
              <a:rect l="l" t="t" r="r" b="b"/>
              <a:pathLst>
                <a:path w="4809490" h="1346835">
                  <a:moveTo>
                    <a:pt x="366712" y="33020"/>
                  </a:moveTo>
                  <a:lnTo>
                    <a:pt x="338531" y="965"/>
                  </a:lnTo>
                  <a:lnTo>
                    <a:pt x="333667" y="0"/>
                  </a:lnTo>
                  <a:lnTo>
                    <a:pt x="38100" y="0"/>
                  </a:lnTo>
                  <a:lnTo>
                    <a:pt x="33045" y="0"/>
                  </a:lnTo>
                  <a:lnTo>
                    <a:pt x="965" y="28155"/>
                  </a:lnTo>
                  <a:lnTo>
                    <a:pt x="0" y="33020"/>
                  </a:lnTo>
                  <a:lnTo>
                    <a:pt x="0" y="149707"/>
                  </a:lnTo>
                  <a:lnTo>
                    <a:pt x="28194" y="181762"/>
                  </a:lnTo>
                  <a:lnTo>
                    <a:pt x="33045" y="182727"/>
                  </a:lnTo>
                  <a:lnTo>
                    <a:pt x="333667" y="182727"/>
                  </a:lnTo>
                  <a:lnTo>
                    <a:pt x="365747" y="154559"/>
                  </a:lnTo>
                  <a:lnTo>
                    <a:pt x="366712" y="149707"/>
                  </a:lnTo>
                  <a:lnTo>
                    <a:pt x="366712" y="33020"/>
                  </a:lnTo>
                  <a:close/>
                </a:path>
                <a:path w="4809490" h="1346835">
                  <a:moveTo>
                    <a:pt x="922045" y="502285"/>
                  </a:moveTo>
                  <a:lnTo>
                    <a:pt x="893851" y="470230"/>
                  </a:lnTo>
                  <a:lnTo>
                    <a:pt x="888987" y="469265"/>
                  </a:lnTo>
                  <a:lnTo>
                    <a:pt x="593432" y="469265"/>
                  </a:lnTo>
                  <a:lnTo>
                    <a:pt x="588378" y="469265"/>
                  </a:lnTo>
                  <a:lnTo>
                    <a:pt x="556298" y="497420"/>
                  </a:lnTo>
                  <a:lnTo>
                    <a:pt x="555332" y="502285"/>
                  </a:lnTo>
                  <a:lnTo>
                    <a:pt x="555332" y="618972"/>
                  </a:lnTo>
                  <a:lnTo>
                    <a:pt x="583514" y="651027"/>
                  </a:lnTo>
                  <a:lnTo>
                    <a:pt x="588378" y="651992"/>
                  </a:lnTo>
                  <a:lnTo>
                    <a:pt x="888987" y="651992"/>
                  </a:lnTo>
                  <a:lnTo>
                    <a:pt x="921080" y="623824"/>
                  </a:lnTo>
                  <a:lnTo>
                    <a:pt x="922045" y="618972"/>
                  </a:lnTo>
                  <a:lnTo>
                    <a:pt x="922045" y="502285"/>
                  </a:lnTo>
                  <a:close/>
                </a:path>
                <a:path w="4809490" h="1346835">
                  <a:moveTo>
                    <a:pt x="1477365" y="654621"/>
                  </a:moveTo>
                  <a:lnTo>
                    <a:pt x="1449184" y="622566"/>
                  </a:lnTo>
                  <a:lnTo>
                    <a:pt x="1444320" y="621601"/>
                  </a:lnTo>
                  <a:lnTo>
                    <a:pt x="1148753" y="621601"/>
                  </a:lnTo>
                  <a:lnTo>
                    <a:pt x="1143698" y="621601"/>
                  </a:lnTo>
                  <a:lnTo>
                    <a:pt x="1111618" y="649757"/>
                  </a:lnTo>
                  <a:lnTo>
                    <a:pt x="1110653" y="654621"/>
                  </a:lnTo>
                  <a:lnTo>
                    <a:pt x="1110653" y="771309"/>
                  </a:lnTo>
                  <a:lnTo>
                    <a:pt x="1138847" y="803363"/>
                  </a:lnTo>
                  <a:lnTo>
                    <a:pt x="1143698" y="804329"/>
                  </a:lnTo>
                  <a:lnTo>
                    <a:pt x="1444320" y="804329"/>
                  </a:lnTo>
                  <a:lnTo>
                    <a:pt x="1476400" y="776160"/>
                  </a:lnTo>
                  <a:lnTo>
                    <a:pt x="1477365" y="771309"/>
                  </a:lnTo>
                  <a:lnTo>
                    <a:pt x="1477365" y="654621"/>
                  </a:lnTo>
                  <a:close/>
                </a:path>
                <a:path w="4809490" h="1346835">
                  <a:moveTo>
                    <a:pt x="2032685" y="924864"/>
                  </a:moveTo>
                  <a:lnTo>
                    <a:pt x="2004504" y="892810"/>
                  </a:lnTo>
                  <a:lnTo>
                    <a:pt x="1999640" y="891844"/>
                  </a:lnTo>
                  <a:lnTo>
                    <a:pt x="1704073" y="891844"/>
                  </a:lnTo>
                  <a:lnTo>
                    <a:pt x="1699031" y="891844"/>
                  </a:lnTo>
                  <a:lnTo>
                    <a:pt x="1666951" y="920000"/>
                  </a:lnTo>
                  <a:lnTo>
                    <a:pt x="1665973" y="924864"/>
                  </a:lnTo>
                  <a:lnTo>
                    <a:pt x="1665973" y="1041552"/>
                  </a:lnTo>
                  <a:lnTo>
                    <a:pt x="1694167" y="1073594"/>
                  </a:lnTo>
                  <a:lnTo>
                    <a:pt x="1699031" y="1074572"/>
                  </a:lnTo>
                  <a:lnTo>
                    <a:pt x="1999640" y="1074572"/>
                  </a:lnTo>
                  <a:lnTo>
                    <a:pt x="2031720" y="1046403"/>
                  </a:lnTo>
                  <a:lnTo>
                    <a:pt x="2032685" y="1041552"/>
                  </a:lnTo>
                  <a:lnTo>
                    <a:pt x="2032685" y="924864"/>
                  </a:lnTo>
                  <a:close/>
                </a:path>
                <a:path w="4809490" h="1346835">
                  <a:moveTo>
                    <a:pt x="2588018" y="939482"/>
                  </a:moveTo>
                  <a:lnTo>
                    <a:pt x="2559824" y="907427"/>
                  </a:lnTo>
                  <a:lnTo>
                    <a:pt x="2554973" y="906462"/>
                  </a:lnTo>
                  <a:lnTo>
                    <a:pt x="2259406" y="906462"/>
                  </a:lnTo>
                  <a:lnTo>
                    <a:pt x="2254351" y="906462"/>
                  </a:lnTo>
                  <a:lnTo>
                    <a:pt x="2222271" y="934618"/>
                  </a:lnTo>
                  <a:lnTo>
                    <a:pt x="2221306" y="939482"/>
                  </a:lnTo>
                  <a:lnTo>
                    <a:pt x="2221306" y="1056170"/>
                  </a:lnTo>
                  <a:lnTo>
                    <a:pt x="2249487" y="1088224"/>
                  </a:lnTo>
                  <a:lnTo>
                    <a:pt x="2254351" y="1089190"/>
                  </a:lnTo>
                  <a:lnTo>
                    <a:pt x="2554973" y="1089190"/>
                  </a:lnTo>
                  <a:lnTo>
                    <a:pt x="2587053" y="1061021"/>
                  </a:lnTo>
                  <a:lnTo>
                    <a:pt x="2588018" y="1056170"/>
                  </a:lnTo>
                  <a:lnTo>
                    <a:pt x="2588018" y="939482"/>
                  </a:lnTo>
                  <a:close/>
                </a:path>
                <a:path w="4809490" h="1346835">
                  <a:moveTo>
                    <a:pt x="3143339" y="1099832"/>
                  </a:moveTo>
                  <a:lnTo>
                    <a:pt x="3115157" y="1067777"/>
                  </a:lnTo>
                  <a:lnTo>
                    <a:pt x="3110293" y="1066812"/>
                  </a:lnTo>
                  <a:lnTo>
                    <a:pt x="2814726" y="1066812"/>
                  </a:lnTo>
                  <a:lnTo>
                    <a:pt x="2809671" y="1066812"/>
                  </a:lnTo>
                  <a:lnTo>
                    <a:pt x="2777591" y="1094981"/>
                  </a:lnTo>
                  <a:lnTo>
                    <a:pt x="2776626" y="1099832"/>
                  </a:lnTo>
                  <a:lnTo>
                    <a:pt x="2776626" y="1216520"/>
                  </a:lnTo>
                  <a:lnTo>
                    <a:pt x="2804820" y="1248575"/>
                  </a:lnTo>
                  <a:lnTo>
                    <a:pt x="2809671" y="1249540"/>
                  </a:lnTo>
                  <a:lnTo>
                    <a:pt x="3110293" y="1249540"/>
                  </a:lnTo>
                  <a:lnTo>
                    <a:pt x="3142373" y="1221371"/>
                  </a:lnTo>
                  <a:lnTo>
                    <a:pt x="3143339" y="1216520"/>
                  </a:lnTo>
                  <a:lnTo>
                    <a:pt x="3143339" y="1099832"/>
                  </a:lnTo>
                  <a:close/>
                </a:path>
                <a:path w="4809490" h="1346835">
                  <a:moveTo>
                    <a:pt x="3698671" y="1151712"/>
                  </a:moveTo>
                  <a:lnTo>
                    <a:pt x="3670477" y="1119657"/>
                  </a:lnTo>
                  <a:lnTo>
                    <a:pt x="3665626" y="1118692"/>
                  </a:lnTo>
                  <a:lnTo>
                    <a:pt x="3370059" y="1118692"/>
                  </a:lnTo>
                  <a:lnTo>
                    <a:pt x="3365004" y="1118692"/>
                  </a:lnTo>
                  <a:lnTo>
                    <a:pt x="3332924" y="1146848"/>
                  </a:lnTo>
                  <a:lnTo>
                    <a:pt x="3331959" y="1151712"/>
                  </a:lnTo>
                  <a:lnTo>
                    <a:pt x="3331959" y="1268399"/>
                  </a:lnTo>
                  <a:lnTo>
                    <a:pt x="3360140" y="1300454"/>
                  </a:lnTo>
                  <a:lnTo>
                    <a:pt x="3365004" y="1301419"/>
                  </a:lnTo>
                  <a:lnTo>
                    <a:pt x="3665626" y="1301419"/>
                  </a:lnTo>
                  <a:lnTo>
                    <a:pt x="3697706" y="1273251"/>
                  </a:lnTo>
                  <a:lnTo>
                    <a:pt x="3698671" y="1268399"/>
                  </a:lnTo>
                  <a:lnTo>
                    <a:pt x="3698671" y="1151712"/>
                  </a:lnTo>
                  <a:close/>
                </a:path>
                <a:path w="4809490" h="1346835">
                  <a:moveTo>
                    <a:pt x="4253992" y="1164450"/>
                  </a:moveTo>
                  <a:lnTo>
                    <a:pt x="4225810" y="1132395"/>
                  </a:lnTo>
                  <a:lnTo>
                    <a:pt x="4220946" y="1131430"/>
                  </a:lnTo>
                  <a:lnTo>
                    <a:pt x="3925379" y="1131430"/>
                  </a:lnTo>
                  <a:lnTo>
                    <a:pt x="3920325" y="1131430"/>
                  </a:lnTo>
                  <a:lnTo>
                    <a:pt x="3888244" y="1159586"/>
                  </a:lnTo>
                  <a:lnTo>
                    <a:pt x="3887279" y="1164450"/>
                  </a:lnTo>
                  <a:lnTo>
                    <a:pt x="3887279" y="1281137"/>
                  </a:lnTo>
                  <a:lnTo>
                    <a:pt x="3915473" y="1313180"/>
                  </a:lnTo>
                  <a:lnTo>
                    <a:pt x="3920325" y="1314157"/>
                  </a:lnTo>
                  <a:lnTo>
                    <a:pt x="4220946" y="1314157"/>
                  </a:lnTo>
                  <a:lnTo>
                    <a:pt x="4253027" y="1285989"/>
                  </a:lnTo>
                  <a:lnTo>
                    <a:pt x="4253992" y="1281137"/>
                  </a:lnTo>
                  <a:lnTo>
                    <a:pt x="4253992" y="1164450"/>
                  </a:lnTo>
                  <a:close/>
                </a:path>
                <a:path w="4809490" h="1346835">
                  <a:moveTo>
                    <a:pt x="4809325" y="1196987"/>
                  </a:moveTo>
                  <a:lnTo>
                    <a:pt x="4781131" y="1164932"/>
                  </a:lnTo>
                  <a:lnTo>
                    <a:pt x="4776267" y="1163967"/>
                  </a:lnTo>
                  <a:lnTo>
                    <a:pt x="4480712" y="1163967"/>
                  </a:lnTo>
                  <a:lnTo>
                    <a:pt x="4475658" y="1163967"/>
                  </a:lnTo>
                  <a:lnTo>
                    <a:pt x="4443577" y="1192136"/>
                  </a:lnTo>
                  <a:lnTo>
                    <a:pt x="4442612" y="1196987"/>
                  </a:lnTo>
                  <a:lnTo>
                    <a:pt x="4442612" y="1313675"/>
                  </a:lnTo>
                  <a:lnTo>
                    <a:pt x="4470793" y="1345730"/>
                  </a:lnTo>
                  <a:lnTo>
                    <a:pt x="4475658" y="1346695"/>
                  </a:lnTo>
                  <a:lnTo>
                    <a:pt x="4776267" y="1346695"/>
                  </a:lnTo>
                  <a:lnTo>
                    <a:pt x="4808347" y="1318526"/>
                  </a:lnTo>
                  <a:lnTo>
                    <a:pt x="4809325" y="1313675"/>
                  </a:lnTo>
                  <a:lnTo>
                    <a:pt x="4809325" y="1196987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475691" y="4653830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1.8K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86342" y="5076406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07644" y="5315992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41667" y="5091026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6992" y="5251379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52318" y="5303258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62969" y="5348533"/>
            <a:ext cx="240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7721" y="2466535"/>
            <a:ext cx="101383" cy="10004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207369" y="2390838"/>
            <a:ext cx="56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Tier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50" dirty="0">
                <a:solidFill>
                  <a:srgbClr val="333333"/>
                </a:solidFill>
                <a:latin typeface="Comic Sans MS"/>
                <a:cs typeface="Comic Sans MS"/>
              </a:rPr>
              <a:t>1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40196" y="2466535"/>
            <a:ext cx="101383" cy="10004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958653" y="2390838"/>
            <a:ext cx="56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Tier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50" dirty="0">
                <a:solidFill>
                  <a:srgbClr val="333333"/>
                </a:solidFill>
                <a:latin typeface="Comic Sans MS"/>
                <a:cs typeface="Comic Sans MS"/>
              </a:rPr>
              <a:t>2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92671" y="2466535"/>
            <a:ext cx="101383" cy="10004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709937" y="2390838"/>
            <a:ext cx="936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Total</a:t>
            </a:r>
            <a:r>
              <a:rPr sz="14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400" b="1" spc="-20" dirty="0">
                <a:solidFill>
                  <a:srgbClr val="333333"/>
                </a:solidFill>
                <a:latin typeface="Comic Sans MS"/>
                <a:cs typeface="Comic Sans MS"/>
              </a:rPr>
              <a:t>Rep.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19380" y="5834266"/>
            <a:ext cx="3943350" cy="548005"/>
            <a:chOff x="2619380" y="5834266"/>
            <a:chExt cx="3943350" cy="548005"/>
          </a:xfrm>
        </p:grpSpPr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9380" y="5834278"/>
              <a:ext cx="277309" cy="27234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81736" y="6089577"/>
              <a:ext cx="3418840" cy="273685"/>
            </a:xfrm>
            <a:custGeom>
              <a:avLst/>
              <a:gdLst/>
              <a:ahLst/>
              <a:cxnLst/>
              <a:rect l="l" t="t" r="r" b="b"/>
              <a:pathLst>
                <a:path w="3418840" h="273685">
                  <a:moveTo>
                    <a:pt x="0" y="26"/>
                  </a:moveTo>
                  <a:lnTo>
                    <a:pt x="34490" y="16258"/>
                  </a:lnTo>
                  <a:lnTo>
                    <a:pt x="72573" y="32763"/>
                  </a:lnTo>
                  <a:lnTo>
                    <a:pt x="112876" y="48878"/>
                  </a:lnTo>
                  <a:lnTo>
                    <a:pt x="155343" y="64580"/>
                  </a:lnTo>
                  <a:lnTo>
                    <a:pt x="199913" y="79848"/>
                  </a:lnTo>
                  <a:lnTo>
                    <a:pt x="246529" y="94662"/>
                  </a:lnTo>
                  <a:lnTo>
                    <a:pt x="295130" y="109001"/>
                  </a:lnTo>
                  <a:lnTo>
                    <a:pt x="345647" y="122847"/>
                  </a:lnTo>
                  <a:lnTo>
                    <a:pt x="398010" y="136179"/>
                  </a:lnTo>
                  <a:lnTo>
                    <a:pt x="452150" y="148980"/>
                  </a:lnTo>
                  <a:lnTo>
                    <a:pt x="507996" y="161234"/>
                  </a:lnTo>
                  <a:lnTo>
                    <a:pt x="546135" y="169090"/>
                  </a:lnTo>
                  <a:lnTo>
                    <a:pt x="584975" y="176690"/>
                  </a:lnTo>
                  <a:lnTo>
                    <a:pt x="624492" y="184030"/>
                  </a:lnTo>
                  <a:lnTo>
                    <a:pt x="664663" y="191105"/>
                  </a:lnTo>
                  <a:lnTo>
                    <a:pt x="705463" y="197912"/>
                  </a:lnTo>
                  <a:lnTo>
                    <a:pt x="717414" y="199824"/>
                  </a:lnTo>
                </a:path>
                <a:path w="3418840" h="273685">
                  <a:moveTo>
                    <a:pt x="796238" y="211754"/>
                  </a:moveTo>
                  <a:lnTo>
                    <a:pt x="852858" y="219557"/>
                  </a:lnTo>
                  <a:lnTo>
                    <a:pt x="896183" y="225105"/>
                  </a:lnTo>
                  <a:lnTo>
                    <a:pt x="939992" y="230362"/>
                  </a:lnTo>
                  <a:lnTo>
                    <a:pt x="984271" y="235327"/>
                  </a:lnTo>
                  <a:lnTo>
                    <a:pt x="1028980" y="239996"/>
                  </a:lnTo>
                  <a:lnTo>
                    <a:pt x="1074105" y="244368"/>
                  </a:lnTo>
                  <a:lnTo>
                    <a:pt x="1119606" y="248437"/>
                  </a:lnTo>
                  <a:lnTo>
                    <a:pt x="1165470" y="252204"/>
                  </a:lnTo>
                  <a:lnTo>
                    <a:pt x="1211654" y="255664"/>
                  </a:lnTo>
                  <a:lnTo>
                    <a:pt x="1258145" y="258817"/>
                  </a:lnTo>
                  <a:lnTo>
                    <a:pt x="1304900" y="261659"/>
                  </a:lnTo>
                  <a:lnTo>
                    <a:pt x="1351906" y="264191"/>
                  </a:lnTo>
                  <a:lnTo>
                    <a:pt x="1399120" y="266409"/>
                  </a:lnTo>
                  <a:lnTo>
                    <a:pt x="1446529" y="268313"/>
                  </a:lnTo>
                  <a:lnTo>
                    <a:pt x="1494088" y="269901"/>
                  </a:lnTo>
                  <a:lnTo>
                    <a:pt x="1517834" y="270574"/>
                  </a:lnTo>
                </a:path>
                <a:path w="3418840" h="273685">
                  <a:moveTo>
                    <a:pt x="1518013" y="270578"/>
                  </a:moveTo>
                  <a:lnTo>
                    <a:pt x="1565669" y="271689"/>
                  </a:lnTo>
                  <a:lnTo>
                    <a:pt x="1613502" y="272485"/>
                  </a:lnTo>
                  <a:lnTo>
                    <a:pt x="1661393" y="272963"/>
                  </a:lnTo>
                  <a:lnTo>
                    <a:pt x="1709313" y="273122"/>
                  </a:lnTo>
                  <a:lnTo>
                    <a:pt x="1733276" y="273082"/>
                  </a:lnTo>
                  <a:lnTo>
                    <a:pt x="1781182" y="272764"/>
                  </a:lnTo>
                  <a:lnTo>
                    <a:pt x="1829051" y="272127"/>
                  </a:lnTo>
                  <a:lnTo>
                    <a:pt x="1876841" y="271172"/>
                  </a:lnTo>
                  <a:lnTo>
                    <a:pt x="1900625" y="270578"/>
                  </a:lnTo>
                </a:path>
                <a:path w="3418840" h="273685">
                  <a:moveTo>
                    <a:pt x="1900779" y="270574"/>
                  </a:moveTo>
                  <a:lnTo>
                    <a:pt x="1948335" y="269146"/>
                  </a:lnTo>
                  <a:lnTo>
                    <a:pt x="1995822" y="267400"/>
                  </a:lnTo>
                  <a:lnTo>
                    <a:pt x="2043137" y="265339"/>
                  </a:lnTo>
                  <a:lnTo>
                    <a:pt x="2090251" y="262964"/>
                  </a:lnTo>
                  <a:lnTo>
                    <a:pt x="2137135" y="260277"/>
                  </a:lnTo>
                  <a:lnTo>
                    <a:pt x="2183762" y="257279"/>
                  </a:lnTo>
                  <a:lnTo>
                    <a:pt x="2230102" y="253972"/>
                  </a:lnTo>
                  <a:lnTo>
                    <a:pt x="2276130" y="250359"/>
                  </a:lnTo>
                  <a:lnTo>
                    <a:pt x="2321815" y="246440"/>
                  </a:lnTo>
                  <a:lnTo>
                    <a:pt x="2367132" y="242220"/>
                  </a:lnTo>
                  <a:lnTo>
                    <a:pt x="2412052" y="237699"/>
                  </a:lnTo>
                  <a:lnTo>
                    <a:pt x="2456550" y="232881"/>
                  </a:lnTo>
                  <a:lnTo>
                    <a:pt x="2500597" y="227770"/>
                  </a:lnTo>
                  <a:lnTo>
                    <a:pt x="2544167" y="222367"/>
                  </a:lnTo>
                  <a:lnTo>
                    <a:pt x="2587235" y="216676"/>
                  </a:lnTo>
                  <a:lnTo>
                    <a:pt x="2608570" y="213724"/>
                  </a:lnTo>
                  <a:lnTo>
                    <a:pt x="2622392" y="211753"/>
                  </a:lnTo>
                </a:path>
                <a:path w="3418840" h="273685">
                  <a:moveTo>
                    <a:pt x="2701202" y="199825"/>
                  </a:moveTo>
                  <a:lnTo>
                    <a:pt x="2753962" y="191105"/>
                  </a:lnTo>
                  <a:lnTo>
                    <a:pt x="2794133" y="184030"/>
                  </a:lnTo>
                  <a:lnTo>
                    <a:pt x="2833650" y="176690"/>
                  </a:lnTo>
                  <a:lnTo>
                    <a:pt x="2872490" y="169090"/>
                  </a:lnTo>
                  <a:lnTo>
                    <a:pt x="2910629" y="161234"/>
                  </a:lnTo>
                  <a:lnTo>
                    <a:pt x="2948045" y="153126"/>
                  </a:lnTo>
                  <a:lnTo>
                    <a:pt x="3002761" y="140506"/>
                  </a:lnTo>
                  <a:lnTo>
                    <a:pt x="3055727" y="127348"/>
                  </a:lnTo>
                  <a:lnTo>
                    <a:pt x="3106868" y="113672"/>
                  </a:lnTo>
                  <a:lnTo>
                    <a:pt x="3156113" y="99495"/>
                  </a:lnTo>
                  <a:lnTo>
                    <a:pt x="3203397" y="84838"/>
                  </a:lnTo>
                  <a:lnTo>
                    <a:pt x="3248658" y="69719"/>
                  </a:lnTo>
                  <a:lnTo>
                    <a:pt x="3291833" y="54159"/>
                  </a:lnTo>
                  <a:lnTo>
                    <a:pt x="3332861" y="38179"/>
                  </a:lnTo>
                  <a:lnTo>
                    <a:pt x="3371689" y="21802"/>
                  </a:lnTo>
                  <a:lnTo>
                    <a:pt x="3408266" y="5049"/>
                  </a:lnTo>
                  <a:lnTo>
                    <a:pt x="3418681" y="0"/>
                  </a:lnTo>
                </a:path>
              </a:pathLst>
            </a:custGeom>
            <a:ln w="38100">
              <a:solidFill>
                <a:srgbClr val="DF0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5292" y="5834266"/>
              <a:ext cx="277427" cy="2724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 rot="19560000">
            <a:off x="6353979" y="6091546"/>
            <a:ext cx="622372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Mu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mbai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5" name="object 55"/>
          <p:cNvSpPr txBox="1"/>
          <p:nvPr/>
        </p:nvSpPr>
        <p:spPr>
          <a:xfrm rot="19560000">
            <a:off x="7076119" y="6034244"/>
            <a:ext cx="43512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De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lhi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 rot="19560000">
            <a:off x="7413679" y="6103454"/>
            <a:ext cx="66164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Luc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know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 rot="19560000">
            <a:off x="7715318" y="6183315"/>
            <a:ext cx="9304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Ah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meda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 rot="19560000">
            <a:off x="8630254" y="6064140"/>
            <a:ext cx="53174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Ja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ipur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 rot="19560000">
            <a:off x="9105770" y="6087917"/>
            <a:ext cx="61013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Ko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lkata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 rot="19560000">
            <a:off x="9856352" y="6021014"/>
            <a:ext cx="3932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20" dirty="0">
                <a:solidFill>
                  <a:srgbClr val="333333"/>
                </a:solidFill>
                <a:latin typeface="Comic Sans MS"/>
                <a:cs typeface="Comic Sans MS"/>
              </a:rPr>
              <a:t>Pun</a:t>
            </a:r>
            <a:r>
              <a:rPr sz="1950" b="1" i="1" spc="-30" baseline="2136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 rot="19560000">
            <a:off x="10186568" y="6092992"/>
            <a:ext cx="62665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Ch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ennai</a:t>
            </a:r>
            <a:endParaRPr sz="1950" baseline="2136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 rot="19560000">
            <a:off x="10498262" y="6169660"/>
            <a:ext cx="88423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Hy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dera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bad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63" name="object 63"/>
          <p:cNvSpPr txBox="1"/>
          <p:nvPr/>
        </p:nvSpPr>
        <p:spPr>
          <a:xfrm rot="19560000">
            <a:off x="11135859" y="6140751"/>
            <a:ext cx="78650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i="1" spc="-10" dirty="0">
                <a:solidFill>
                  <a:srgbClr val="333333"/>
                </a:solidFill>
                <a:latin typeface="Comic Sans MS"/>
                <a:cs typeface="Comic Sans MS"/>
              </a:rPr>
              <a:t>Ba</a:t>
            </a:r>
            <a:r>
              <a:rPr sz="1950" b="1" i="1" spc="-15" baseline="2136" dirty="0">
                <a:solidFill>
                  <a:srgbClr val="333333"/>
                </a:solidFill>
                <a:latin typeface="Comic Sans MS"/>
                <a:cs typeface="Comic Sans MS"/>
              </a:rPr>
              <a:t>ngalo</a:t>
            </a:r>
            <a:r>
              <a:rPr sz="1950" b="1" i="1" spc="-15" baseline="4273" dirty="0">
                <a:solidFill>
                  <a:srgbClr val="333333"/>
                </a:solidFill>
                <a:latin typeface="Comic Sans MS"/>
                <a:cs typeface="Comic Sans MS"/>
              </a:rPr>
              <a:t>re</a:t>
            </a:r>
            <a:endParaRPr sz="1950" baseline="4273">
              <a:latin typeface="Comic Sans MS"/>
              <a:cs typeface="Comic Sans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426390" y="5105910"/>
            <a:ext cx="430530" cy="55244"/>
          </a:xfrm>
          <a:custGeom>
            <a:avLst/>
            <a:gdLst/>
            <a:ahLst/>
            <a:cxnLst/>
            <a:rect l="l" t="t" r="r" b="b"/>
            <a:pathLst>
              <a:path w="430529" h="55245">
                <a:moveTo>
                  <a:pt x="430388" y="54686"/>
                </a:moveTo>
                <a:lnTo>
                  <a:pt x="0" y="54686"/>
                </a:lnTo>
                <a:lnTo>
                  <a:pt x="0" y="0"/>
                </a:lnTo>
                <a:lnTo>
                  <a:pt x="430388" y="0"/>
                </a:lnTo>
                <a:lnTo>
                  <a:pt x="430388" y="54686"/>
                </a:lnTo>
                <a:close/>
              </a:path>
            </a:pathLst>
          </a:custGeom>
          <a:solidFill>
            <a:srgbClr val="E7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74527" y="5105910"/>
            <a:ext cx="430530" cy="93980"/>
          </a:xfrm>
          <a:custGeom>
            <a:avLst/>
            <a:gdLst/>
            <a:ahLst/>
            <a:cxnLst/>
            <a:rect l="l" t="t" r="r" b="b"/>
            <a:pathLst>
              <a:path w="430529" h="93979">
                <a:moveTo>
                  <a:pt x="430388" y="93749"/>
                </a:moveTo>
                <a:lnTo>
                  <a:pt x="0" y="93749"/>
                </a:lnTo>
                <a:lnTo>
                  <a:pt x="0" y="0"/>
                </a:lnTo>
                <a:lnTo>
                  <a:pt x="430388" y="0"/>
                </a:lnTo>
                <a:lnTo>
                  <a:pt x="430388" y="93749"/>
                </a:lnTo>
                <a:close/>
              </a:path>
            </a:pathLst>
          </a:custGeom>
          <a:solidFill>
            <a:srgbClr val="C4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522664" y="5105910"/>
            <a:ext cx="430530" cy="190500"/>
          </a:xfrm>
          <a:custGeom>
            <a:avLst/>
            <a:gdLst/>
            <a:ahLst/>
            <a:cxnLst/>
            <a:rect l="l" t="t" r="r" b="b"/>
            <a:pathLst>
              <a:path w="430529" h="190500">
                <a:moveTo>
                  <a:pt x="430388" y="190102"/>
                </a:moveTo>
                <a:lnTo>
                  <a:pt x="0" y="190102"/>
                </a:lnTo>
                <a:lnTo>
                  <a:pt x="0" y="0"/>
                </a:lnTo>
                <a:lnTo>
                  <a:pt x="430388" y="0"/>
                </a:lnTo>
                <a:lnTo>
                  <a:pt x="430388" y="190102"/>
                </a:lnTo>
                <a:close/>
              </a:path>
            </a:pathLst>
          </a:custGeom>
          <a:solidFill>
            <a:srgbClr val="DF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070800" y="5105910"/>
            <a:ext cx="430530" cy="198120"/>
          </a:xfrm>
          <a:custGeom>
            <a:avLst/>
            <a:gdLst/>
            <a:ahLst/>
            <a:cxnLst/>
            <a:rect l="l" t="t" r="r" b="b"/>
            <a:pathLst>
              <a:path w="430529" h="198120">
                <a:moveTo>
                  <a:pt x="430388" y="197914"/>
                </a:moveTo>
                <a:lnTo>
                  <a:pt x="0" y="197914"/>
                </a:lnTo>
                <a:lnTo>
                  <a:pt x="0" y="0"/>
                </a:lnTo>
                <a:lnTo>
                  <a:pt x="430388" y="0"/>
                </a:lnTo>
                <a:lnTo>
                  <a:pt x="430388" y="197914"/>
                </a:lnTo>
                <a:close/>
              </a:path>
            </a:pathLst>
          </a:custGeom>
          <a:solidFill>
            <a:srgbClr val="D96F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18937" y="5105910"/>
            <a:ext cx="430530" cy="251460"/>
          </a:xfrm>
          <a:custGeom>
            <a:avLst/>
            <a:gdLst/>
            <a:ahLst/>
            <a:cxnLst/>
            <a:rect l="l" t="t" r="r" b="b"/>
            <a:pathLst>
              <a:path w="430529" h="251460">
                <a:moveTo>
                  <a:pt x="430388" y="251299"/>
                </a:moveTo>
                <a:lnTo>
                  <a:pt x="0" y="251299"/>
                </a:lnTo>
                <a:lnTo>
                  <a:pt x="0" y="0"/>
                </a:lnTo>
                <a:lnTo>
                  <a:pt x="430388" y="0"/>
                </a:lnTo>
                <a:lnTo>
                  <a:pt x="430388" y="251299"/>
                </a:lnTo>
                <a:close/>
              </a:path>
            </a:pathLst>
          </a:custGeom>
          <a:solidFill>
            <a:srgbClr val="D353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7074" y="5105910"/>
            <a:ext cx="430530" cy="491490"/>
          </a:xfrm>
          <a:custGeom>
            <a:avLst/>
            <a:gdLst/>
            <a:ahLst/>
            <a:cxnLst/>
            <a:rect l="l" t="t" r="r" b="b"/>
            <a:pathLst>
              <a:path w="430529" h="491489">
                <a:moveTo>
                  <a:pt x="430388" y="490880"/>
                </a:moveTo>
                <a:lnTo>
                  <a:pt x="0" y="490880"/>
                </a:lnTo>
                <a:lnTo>
                  <a:pt x="0" y="0"/>
                </a:lnTo>
                <a:lnTo>
                  <a:pt x="430388" y="0"/>
                </a:lnTo>
                <a:lnTo>
                  <a:pt x="430388" y="490880"/>
                </a:lnTo>
                <a:close/>
              </a:path>
            </a:pathLst>
          </a:custGeom>
          <a:solidFill>
            <a:srgbClr val="E31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715211" y="5105910"/>
            <a:ext cx="430530" cy="666750"/>
          </a:xfrm>
          <a:custGeom>
            <a:avLst/>
            <a:gdLst/>
            <a:ahLst/>
            <a:cxnLst/>
            <a:rect l="l" t="t" r="r" b="b"/>
            <a:pathLst>
              <a:path w="430529" h="666750">
                <a:moveTo>
                  <a:pt x="430388" y="666659"/>
                </a:moveTo>
                <a:lnTo>
                  <a:pt x="0" y="666659"/>
                </a:lnTo>
                <a:lnTo>
                  <a:pt x="0" y="0"/>
                </a:lnTo>
                <a:lnTo>
                  <a:pt x="430388" y="0"/>
                </a:lnTo>
                <a:lnTo>
                  <a:pt x="430388" y="666659"/>
                </a:lnTo>
                <a:close/>
              </a:path>
            </a:pathLst>
          </a:custGeom>
          <a:solidFill>
            <a:srgbClr val="F70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6781979" y="2891796"/>
            <a:ext cx="5192395" cy="2214245"/>
            <a:chOff x="6781979" y="2891796"/>
            <a:chExt cx="5192395" cy="2214245"/>
          </a:xfrm>
        </p:grpSpPr>
        <p:sp>
          <p:nvSpPr>
            <p:cNvPr id="72" name="object 72"/>
            <p:cNvSpPr/>
            <p:nvPr/>
          </p:nvSpPr>
          <p:spPr>
            <a:xfrm>
              <a:off x="6781979" y="4730914"/>
              <a:ext cx="430530" cy="375285"/>
            </a:xfrm>
            <a:custGeom>
              <a:avLst/>
              <a:gdLst/>
              <a:ahLst/>
              <a:cxnLst/>
              <a:rect l="l" t="t" r="r" b="b"/>
              <a:pathLst>
                <a:path w="430529" h="375285">
                  <a:moveTo>
                    <a:pt x="430388" y="374996"/>
                  </a:moveTo>
                  <a:lnTo>
                    <a:pt x="0" y="374996"/>
                  </a:lnTo>
                  <a:lnTo>
                    <a:pt x="0" y="0"/>
                  </a:lnTo>
                  <a:lnTo>
                    <a:pt x="430388" y="0"/>
                  </a:lnTo>
                  <a:lnTo>
                    <a:pt x="430388" y="374996"/>
                  </a:lnTo>
                  <a:close/>
                </a:path>
              </a:pathLst>
            </a:custGeom>
            <a:solidFill>
              <a:srgbClr val="16E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30116" y="4969192"/>
              <a:ext cx="430530" cy="137160"/>
            </a:xfrm>
            <a:custGeom>
              <a:avLst/>
              <a:gdLst/>
              <a:ahLst/>
              <a:cxnLst/>
              <a:rect l="l" t="t" r="r" b="b"/>
              <a:pathLst>
                <a:path w="430529" h="137160">
                  <a:moveTo>
                    <a:pt x="430388" y="136717"/>
                  </a:moveTo>
                  <a:lnTo>
                    <a:pt x="0" y="136717"/>
                  </a:lnTo>
                  <a:lnTo>
                    <a:pt x="0" y="0"/>
                  </a:lnTo>
                  <a:lnTo>
                    <a:pt x="430388" y="0"/>
                  </a:lnTo>
                  <a:lnTo>
                    <a:pt x="430388" y="136717"/>
                  </a:lnTo>
                  <a:close/>
                </a:path>
              </a:pathLst>
            </a:custGeom>
            <a:solidFill>
              <a:srgbClr val="7CD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01234" y="2931453"/>
              <a:ext cx="4933315" cy="2057400"/>
            </a:xfrm>
            <a:custGeom>
              <a:avLst/>
              <a:gdLst/>
              <a:ahLst/>
              <a:cxnLst/>
              <a:rect l="l" t="t" r="r" b="b"/>
              <a:pathLst>
                <a:path w="4933315" h="2057400">
                  <a:moveTo>
                    <a:pt x="0" y="1378892"/>
                  </a:moveTo>
                  <a:lnTo>
                    <a:pt x="548136" y="1963521"/>
                  </a:lnTo>
                  <a:lnTo>
                    <a:pt x="1096273" y="2057270"/>
                  </a:lnTo>
                  <a:lnTo>
                    <a:pt x="1644410" y="1850241"/>
                  </a:lnTo>
                  <a:lnTo>
                    <a:pt x="2192547" y="1893209"/>
                  </a:lnTo>
                  <a:lnTo>
                    <a:pt x="2740684" y="1710920"/>
                  </a:lnTo>
                  <a:lnTo>
                    <a:pt x="3288820" y="1485662"/>
                  </a:lnTo>
                  <a:lnTo>
                    <a:pt x="3836957" y="1438787"/>
                  </a:lnTo>
                  <a:lnTo>
                    <a:pt x="4385094" y="735669"/>
                  </a:lnTo>
                  <a:lnTo>
                    <a:pt x="4933231" y="0"/>
                  </a:lnTo>
                </a:path>
              </a:pathLst>
            </a:custGeom>
            <a:ln w="28556">
              <a:solidFill>
                <a:srgbClr val="F917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01234" y="3598113"/>
              <a:ext cx="4933315" cy="1397635"/>
            </a:xfrm>
            <a:custGeom>
              <a:avLst/>
              <a:gdLst/>
              <a:ahLst/>
              <a:cxnLst/>
              <a:rect l="l" t="t" r="r" b="b"/>
              <a:pathLst>
                <a:path w="4933315" h="1397635">
                  <a:moveTo>
                    <a:pt x="0" y="337236"/>
                  </a:moveTo>
                  <a:lnTo>
                    <a:pt x="548136" y="1160144"/>
                  </a:lnTo>
                  <a:lnTo>
                    <a:pt x="1096273" y="1397121"/>
                  </a:lnTo>
                  <a:lnTo>
                    <a:pt x="1644410" y="1238268"/>
                  </a:lnTo>
                  <a:lnTo>
                    <a:pt x="2192547" y="1320299"/>
                  </a:lnTo>
                  <a:lnTo>
                    <a:pt x="2740684" y="1234362"/>
                  </a:lnTo>
                  <a:lnTo>
                    <a:pt x="3288820" y="1016916"/>
                  </a:lnTo>
                  <a:lnTo>
                    <a:pt x="3836957" y="1023427"/>
                  </a:lnTo>
                  <a:lnTo>
                    <a:pt x="4385094" y="559890"/>
                  </a:lnTo>
                  <a:lnTo>
                    <a:pt x="4933231" y="0"/>
                  </a:lnTo>
                </a:path>
              </a:pathLst>
            </a:custGeom>
            <a:ln w="28554">
              <a:solidFill>
                <a:srgbClr val="16EC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1547" y="4270688"/>
              <a:ext cx="79374" cy="7931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9684" y="4855317"/>
              <a:ext cx="79374" cy="7931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057819" y="4742040"/>
              <a:ext cx="1176020" cy="286385"/>
            </a:xfrm>
            <a:custGeom>
              <a:avLst/>
              <a:gdLst/>
              <a:ahLst/>
              <a:cxnLst/>
              <a:rect l="l" t="t" r="r" b="b"/>
              <a:pathLst>
                <a:path w="1176020" h="286385">
                  <a:moveTo>
                    <a:pt x="79375" y="241427"/>
                  </a:moveTo>
                  <a:lnTo>
                    <a:pt x="50012" y="208038"/>
                  </a:lnTo>
                  <a:lnTo>
                    <a:pt x="44945" y="207035"/>
                  </a:lnTo>
                  <a:lnTo>
                    <a:pt x="34417" y="207035"/>
                  </a:lnTo>
                  <a:lnTo>
                    <a:pt x="1003" y="236372"/>
                  </a:lnTo>
                  <a:lnTo>
                    <a:pt x="0" y="241427"/>
                  </a:lnTo>
                  <a:lnTo>
                    <a:pt x="0" y="246684"/>
                  </a:lnTo>
                  <a:lnTo>
                    <a:pt x="0" y="251942"/>
                  </a:lnTo>
                  <a:lnTo>
                    <a:pt x="29362" y="285343"/>
                  </a:lnTo>
                  <a:lnTo>
                    <a:pt x="34417" y="286346"/>
                  </a:lnTo>
                  <a:lnTo>
                    <a:pt x="44945" y="286346"/>
                  </a:lnTo>
                  <a:lnTo>
                    <a:pt x="78359" y="257009"/>
                  </a:lnTo>
                  <a:lnTo>
                    <a:pt x="79375" y="251942"/>
                  </a:lnTo>
                  <a:lnTo>
                    <a:pt x="79375" y="241427"/>
                  </a:lnTo>
                  <a:close/>
                </a:path>
                <a:path w="1176020" h="286385">
                  <a:moveTo>
                    <a:pt x="627507" y="34404"/>
                  </a:moveTo>
                  <a:lnTo>
                    <a:pt x="598144" y="1016"/>
                  </a:lnTo>
                  <a:lnTo>
                    <a:pt x="593077" y="0"/>
                  </a:lnTo>
                  <a:lnTo>
                    <a:pt x="582561" y="0"/>
                  </a:lnTo>
                  <a:lnTo>
                    <a:pt x="549135" y="29337"/>
                  </a:lnTo>
                  <a:lnTo>
                    <a:pt x="548132" y="34404"/>
                  </a:lnTo>
                  <a:lnTo>
                    <a:pt x="548132" y="39662"/>
                  </a:lnTo>
                  <a:lnTo>
                    <a:pt x="548132" y="44919"/>
                  </a:lnTo>
                  <a:lnTo>
                    <a:pt x="577494" y="78308"/>
                  </a:lnTo>
                  <a:lnTo>
                    <a:pt x="582561" y="79311"/>
                  </a:lnTo>
                  <a:lnTo>
                    <a:pt x="593077" y="79311"/>
                  </a:lnTo>
                  <a:lnTo>
                    <a:pt x="626503" y="49974"/>
                  </a:lnTo>
                  <a:lnTo>
                    <a:pt x="627507" y="44919"/>
                  </a:lnTo>
                  <a:lnTo>
                    <a:pt x="627507" y="34404"/>
                  </a:lnTo>
                  <a:close/>
                </a:path>
                <a:path w="1176020" h="286385">
                  <a:moveTo>
                    <a:pt x="1175639" y="77368"/>
                  </a:moveTo>
                  <a:lnTo>
                    <a:pt x="1146276" y="43980"/>
                  </a:lnTo>
                  <a:lnTo>
                    <a:pt x="1141222" y="42976"/>
                  </a:lnTo>
                  <a:lnTo>
                    <a:pt x="1130693" y="42976"/>
                  </a:lnTo>
                  <a:lnTo>
                    <a:pt x="1097280" y="72313"/>
                  </a:lnTo>
                  <a:lnTo>
                    <a:pt x="1096264" y="77368"/>
                  </a:lnTo>
                  <a:lnTo>
                    <a:pt x="1096264" y="82626"/>
                  </a:lnTo>
                  <a:lnTo>
                    <a:pt x="1096264" y="87884"/>
                  </a:lnTo>
                  <a:lnTo>
                    <a:pt x="1125626" y="121285"/>
                  </a:lnTo>
                  <a:lnTo>
                    <a:pt x="1130693" y="122288"/>
                  </a:lnTo>
                  <a:lnTo>
                    <a:pt x="1141222" y="122288"/>
                  </a:lnTo>
                  <a:lnTo>
                    <a:pt x="1174635" y="92951"/>
                  </a:lnTo>
                  <a:lnTo>
                    <a:pt x="1175639" y="87884"/>
                  </a:lnTo>
                  <a:lnTo>
                    <a:pt x="1175639" y="77368"/>
                  </a:lnTo>
                  <a:close/>
                </a:path>
              </a:pathLst>
            </a:custGeom>
            <a:solidFill>
              <a:srgbClr val="F917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2232" y="4602716"/>
              <a:ext cx="79374" cy="79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50368" y="4377458"/>
              <a:ext cx="79374" cy="7931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98504" y="4330583"/>
              <a:ext cx="79374" cy="7931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6641" y="3627465"/>
              <a:ext cx="79374" cy="7931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94778" y="2891796"/>
              <a:ext cx="79374" cy="7931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1547" y="3895692"/>
              <a:ext cx="79374" cy="7931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09684" y="4718600"/>
              <a:ext cx="79374" cy="7931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057819" y="4796726"/>
              <a:ext cx="1176020" cy="238760"/>
            </a:xfrm>
            <a:custGeom>
              <a:avLst/>
              <a:gdLst/>
              <a:ahLst/>
              <a:cxnLst/>
              <a:rect l="l" t="t" r="r" b="b"/>
              <a:pathLst>
                <a:path w="1176020" h="238760">
                  <a:moveTo>
                    <a:pt x="79375" y="193255"/>
                  </a:moveTo>
                  <a:lnTo>
                    <a:pt x="50012" y="159867"/>
                  </a:lnTo>
                  <a:lnTo>
                    <a:pt x="44945" y="158851"/>
                  </a:lnTo>
                  <a:lnTo>
                    <a:pt x="34417" y="158851"/>
                  </a:lnTo>
                  <a:lnTo>
                    <a:pt x="1003" y="188201"/>
                  </a:lnTo>
                  <a:lnTo>
                    <a:pt x="0" y="193255"/>
                  </a:lnTo>
                  <a:lnTo>
                    <a:pt x="0" y="198513"/>
                  </a:lnTo>
                  <a:lnTo>
                    <a:pt x="0" y="203771"/>
                  </a:lnTo>
                  <a:lnTo>
                    <a:pt x="29362" y="237159"/>
                  </a:lnTo>
                  <a:lnTo>
                    <a:pt x="34417" y="238175"/>
                  </a:lnTo>
                  <a:lnTo>
                    <a:pt x="44945" y="238175"/>
                  </a:lnTo>
                  <a:lnTo>
                    <a:pt x="78359" y="208826"/>
                  </a:lnTo>
                  <a:lnTo>
                    <a:pt x="79375" y="203771"/>
                  </a:lnTo>
                  <a:lnTo>
                    <a:pt x="79375" y="193255"/>
                  </a:lnTo>
                  <a:close/>
                </a:path>
                <a:path w="1176020" h="238760">
                  <a:moveTo>
                    <a:pt x="627507" y="34404"/>
                  </a:moveTo>
                  <a:lnTo>
                    <a:pt x="598144" y="1016"/>
                  </a:lnTo>
                  <a:lnTo>
                    <a:pt x="593077" y="0"/>
                  </a:lnTo>
                  <a:lnTo>
                    <a:pt x="582561" y="0"/>
                  </a:lnTo>
                  <a:lnTo>
                    <a:pt x="549135" y="29349"/>
                  </a:lnTo>
                  <a:lnTo>
                    <a:pt x="548132" y="34404"/>
                  </a:lnTo>
                  <a:lnTo>
                    <a:pt x="548132" y="39662"/>
                  </a:lnTo>
                  <a:lnTo>
                    <a:pt x="548132" y="44919"/>
                  </a:lnTo>
                  <a:lnTo>
                    <a:pt x="577494" y="78308"/>
                  </a:lnTo>
                  <a:lnTo>
                    <a:pt x="582561" y="79324"/>
                  </a:lnTo>
                  <a:lnTo>
                    <a:pt x="593077" y="79324"/>
                  </a:lnTo>
                  <a:lnTo>
                    <a:pt x="626503" y="49974"/>
                  </a:lnTo>
                  <a:lnTo>
                    <a:pt x="627507" y="44919"/>
                  </a:lnTo>
                  <a:lnTo>
                    <a:pt x="627507" y="34404"/>
                  </a:lnTo>
                  <a:close/>
                </a:path>
                <a:path w="1176020" h="238760">
                  <a:moveTo>
                    <a:pt x="1175639" y="116433"/>
                  </a:moveTo>
                  <a:lnTo>
                    <a:pt x="1146276" y="83045"/>
                  </a:lnTo>
                  <a:lnTo>
                    <a:pt x="1141222" y="82029"/>
                  </a:lnTo>
                  <a:lnTo>
                    <a:pt x="1130693" y="82029"/>
                  </a:lnTo>
                  <a:lnTo>
                    <a:pt x="1097280" y="111379"/>
                  </a:lnTo>
                  <a:lnTo>
                    <a:pt x="1096264" y="116433"/>
                  </a:lnTo>
                  <a:lnTo>
                    <a:pt x="1096264" y="121691"/>
                  </a:lnTo>
                  <a:lnTo>
                    <a:pt x="1096264" y="126949"/>
                  </a:lnTo>
                  <a:lnTo>
                    <a:pt x="1125626" y="160337"/>
                  </a:lnTo>
                  <a:lnTo>
                    <a:pt x="1130693" y="161353"/>
                  </a:lnTo>
                  <a:lnTo>
                    <a:pt x="1141222" y="161353"/>
                  </a:lnTo>
                  <a:lnTo>
                    <a:pt x="1174635" y="132003"/>
                  </a:lnTo>
                  <a:lnTo>
                    <a:pt x="1175639" y="126949"/>
                  </a:lnTo>
                  <a:lnTo>
                    <a:pt x="1175639" y="116433"/>
                  </a:lnTo>
                  <a:close/>
                </a:path>
              </a:pathLst>
            </a:custGeom>
            <a:solidFill>
              <a:srgbClr val="16E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2232" y="4792818"/>
              <a:ext cx="79374" cy="7931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0368" y="4575372"/>
              <a:ext cx="79374" cy="7931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98504" y="4581882"/>
              <a:ext cx="79374" cy="79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6641" y="4118345"/>
              <a:ext cx="79374" cy="79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94778" y="3558455"/>
              <a:ext cx="79374" cy="79313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88521" y="2466535"/>
            <a:ext cx="101383" cy="10004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344386" y="2466535"/>
            <a:ext cx="94624" cy="100042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792061" y="2466535"/>
            <a:ext cx="94624" cy="100042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8606681" y="2390838"/>
            <a:ext cx="1622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869" algn="l"/>
                <a:tab pos="1310640" algn="l"/>
              </a:tabLst>
            </a:pP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Yes-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No</a:t>
            </a: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	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No</a:t>
            </a:r>
            <a:r>
              <a:rPr sz="1400" b="1" dirty="0">
                <a:solidFill>
                  <a:srgbClr val="333333"/>
                </a:solidFill>
                <a:latin typeface="Comic Sans MS"/>
                <a:cs typeface="Comic Sans MS"/>
              </a:rPr>
              <a:t>	</a:t>
            </a:r>
            <a:r>
              <a:rPr sz="1400" b="1" spc="-25" dirty="0">
                <a:solidFill>
                  <a:srgbClr val="333333"/>
                </a:solidFill>
                <a:latin typeface="Comic Sans MS"/>
                <a:cs typeface="Comic Sans MS"/>
              </a:rPr>
              <a:t>Yes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96" name="object 9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5775" y="3371850"/>
            <a:ext cx="6134100" cy="2847975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692150" y="3714813"/>
            <a:ext cx="50139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column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chart,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clear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that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92150" y="4044832"/>
            <a:ext cx="4679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" baseline="-5555" dirty="0">
                <a:solidFill>
                  <a:srgbClr val="D5454F"/>
                </a:solidFill>
                <a:latin typeface="Comic Sans MS"/>
                <a:cs typeface="Comic Sans MS"/>
              </a:rPr>
              <a:t>M</a:t>
            </a:r>
            <a:r>
              <a:rPr sz="3000" b="1" spc="-1530" baseline="-5555" dirty="0">
                <a:solidFill>
                  <a:srgbClr val="D5454F"/>
                </a:solidFill>
                <a:latin typeface="Comic Sans MS"/>
                <a:cs typeface="Comic Sans MS"/>
              </a:rPr>
              <a:t>u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2.</a:t>
            </a:r>
            <a:r>
              <a:rPr sz="900" spc="-170" dirty="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r>
              <a:rPr sz="3000" b="1" spc="-2115" baseline="-5555" dirty="0">
                <a:solidFill>
                  <a:srgbClr val="D5454F"/>
                </a:solidFill>
                <a:latin typeface="Comic Sans MS"/>
                <a:cs typeface="Comic Sans MS"/>
              </a:rPr>
              <a:t>m</a:t>
            </a:r>
            <a:r>
              <a:rPr sz="900" spc="-10" dirty="0">
                <a:solidFill>
                  <a:srgbClr val="605D5C"/>
                </a:solidFill>
                <a:latin typeface="Segoe UI"/>
                <a:cs typeface="Segoe UI"/>
              </a:rPr>
              <a:t>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245652" y="4067238"/>
            <a:ext cx="4511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bai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Delhi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have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higher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number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92150" y="4419663"/>
            <a:ext cx="5350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respondents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have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heard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about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brand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66750" y="4772088"/>
            <a:ext cx="5783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compared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t</a:t>
            </a:r>
            <a:r>
              <a:rPr sz="2000" spc="-1010" dirty="0">
                <a:solidFill>
                  <a:srgbClr val="252423"/>
                </a:solidFill>
                <a:latin typeface="Comic Sans MS"/>
                <a:cs typeface="Comic Sans MS"/>
              </a:rPr>
              <a:t>o</a:t>
            </a:r>
            <a:r>
              <a:rPr sz="1350" spc="-7" baseline="52469" dirty="0">
                <a:solidFill>
                  <a:srgbClr val="605D5C"/>
                </a:solidFill>
                <a:latin typeface="Segoe UI"/>
                <a:cs typeface="Segoe UI"/>
              </a:rPr>
              <a:t>1.5</a:t>
            </a:r>
            <a:r>
              <a:rPr sz="1350" spc="-142" baseline="52469" dirty="0">
                <a:solidFill>
                  <a:srgbClr val="605D5C"/>
                </a:solidFill>
                <a:latin typeface="Segoe UI"/>
                <a:cs typeface="Segoe UI"/>
              </a:rPr>
              <a:t>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those</a:t>
            </a:r>
            <a:r>
              <a:rPr sz="2000" spc="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who</a:t>
            </a:r>
            <a:r>
              <a:rPr sz="2000" spc="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haven't.</a:t>
            </a:r>
            <a:r>
              <a:rPr sz="2000" spc="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green</a:t>
            </a:r>
            <a:r>
              <a:rPr sz="2000" spc="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color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865553" y="4772088"/>
            <a:ext cx="516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3555" algn="l"/>
              </a:tabLst>
            </a:pPr>
            <a:r>
              <a:rPr sz="2000" u="sng" dirty="0">
                <a:solidFill>
                  <a:srgbClr val="252423"/>
                </a:solidFill>
                <a:uFill>
                  <a:solidFill>
                    <a:srgbClr val="ECB9BD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92150" y="5124513"/>
            <a:ext cx="5458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represents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"Yes"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(heard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about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brand)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92150" y="5429237"/>
            <a:ext cx="540448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color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represents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"No"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(haven't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heard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about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brand).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9750" y="838200"/>
            <a:ext cx="8458200" cy="10668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00250" y="2419350"/>
            <a:ext cx="7896225" cy="3848100"/>
            <a:chOff x="2000250" y="2419350"/>
            <a:chExt cx="7896225" cy="38481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50" y="2419350"/>
              <a:ext cx="7896225" cy="3848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38375" y="3086100"/>
              <a:ext cx="7467600" cy="1228725"/>
            </a:xfrm>
            <a:custGeom>
              <a:avLst/>
              <a:gdLst/>
              <a:ahLst/>
              <a:cxnLst/>
              <a:rect l="l" t="t" r="r" b="b"/>
              <a:pathLst>
                <a:path w="7467600" h="1228725">
                  <a:moveTo>
                    <a:pt x="0" y="0"/>
                  </a:moveTo>
                  <a:lnTo>
                    <a:pt x="7467600" y="0"/>
                  </a:lnTo>
                  <a:lnTo>
                    <a:pt x="7467600" y="1228725"/>
                  </a:lnTo>
                  <a:lnTo>
                    <a:pt x="0" y="12287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DF0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4812" y="3199279"/>
              <a:ext cx="5358130" cy="504825"/>
            </a:xfrm>
            <a:custGeom>
              <a:avLst/>
              <a:gdLst/>
              <a:ahLst/>
              <a:cxnLst/>
              <a:rect l="l" t="t" r="r" b="b"/>
              <a:pathLst>
                <a:path w="5358130" h="504825">
                  <a:moveTo>
                    <a:pt x="5357812" y="504264"/>
                  </a:moveTo>
                  <a:lnTo>
                    <a:pt x="0" y="504264"/>
                  </a:lnTo>
                  <a:lnTo>
                    <a:pt x="0" y="0"/>
                  </a:lnTo>
                  <a:lnTo>
                    <a:pt x="5357812" y="0"/>
                  </a:lnTo>
                  <a:lnTo>
                    <a:pt x="5357812" y="504264"/>
                  </a:lnTo>
                  <a:close/>
                </a:path>
              </a:pathLst>
            </a:custGeom>
            <a:solidFill>
              <a:srgbClr val="EB8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73300" y="3309231"/>
            <a:ext cx="12941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Supermarkets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3300" y="3869525"/>
            <a:ext cx="14617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Comic Sans MS"/>
                <a:cs typeface="Comic Sans MS"/>
              </a:rPr>
              <a:t>Online </a:t>
            </a: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retailers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3300" y="4429819"/>
            <a:ext cx="23825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Comic Sans MS"/>
                <a:cs typeface="Comic Sans MS"/>
              </a:rPr>
              <a:t>Gyms and fitness </a:t>
            </a: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centers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3300" y="4990113"/>
            <a:ext cx="11430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Comic Sans MS"/>
                <a:cs typeface="Comic Sans MS"/>
              </a:rPr>
              <a:t>Local </a:t>
            </a: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stores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3300" y="5550407"/>
            <a:ext cx="5759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Other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4812" y="3329174"/>
            <a:ext cx="53581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44.94%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3645" y="3759573"/>
            <a:ext cx="3040380" cy="504825"/>
          </a:xfrm>
          <a:prstGeom prst="rect">
            <a:avLst/>
          </a:prstGeom>
          <a:solidFill>
            <a:srgbClr val="40A3FF"/>
          </a:solidFill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25.50%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21017" y="4319867"/>
            <a:ext cx="1745614" cy="50482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142240" rIns="0" bIns="0" rtlCol="0">
            <a:spAutoFit/>
          </a:bodyPr>
          <a:lstStyle/>
          <a:p>
            <a:pPr marL="544195">
              <a:lnSpc>
                <a:spcPct val="100000"/>
              </a:lnSpc>
              <a:spcBef>
                <a:spcPts val="112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14.64%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9083" y="4880161"/>
            <a:ext cx="969644" cy="504825"/>
          </a:xfrm>
          <a:prstGeom prst="rect">
            <a:avLst/>
          </a:prstGeom>
          <a:solidFill>
            <a:srgbClr val="E669B9"/>
          </a:solidFill>
        </p:spPr>
        <p:txBody>
          <a:bodyPr vert="horz" wrap="square" lIns="0" tIns="14224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12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8.13%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8962" y="5440455"/>
            <a:ext cx="809625" cy="504825"/>
          </a:xfrm>
          <a:prstGeom prst="rect">
            <a:avLst/>
          </a:prstGeom>
          <a:solidFill>
            <a:srgbClr val="DE6A73"/>
          </a:solidFill>
        </p:spPr>
        <p:txBody>
          <a:bodyPr vert="horz" wrap="square" lIns="0" tIns="14224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12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6.79%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1418" y="983009"/>
            <a:ext cx="345430" cy="29542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035175" y="8921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(6)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035175" y="1301750"/>
            <a:ext cx="80905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Where do respondents prefer </a:t>
            </a:r>
            <a:r>
              <a:rPr b="0" spc="-55" dirty="0">
                <a:solidFill>
                  <a:srgbClr val="252423"/>
                </a:solidFill>
                <a:latin typeface="Segoe UI Symbol"/>
                <a:cs typeface="Segoe UI Symbol"/>
              </a:rPr>
              <a:t>to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purchase energy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drinks?</a:t>
            </a: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3875" y="1933575"/>
            <a:ext cx="3867150" cy="176212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283575" y="1947545"/>
            <a:ext cx="378079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According to the funnel chart,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majority of respondents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expressed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their preference to purchase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endParaRPr sz="1800" dirty="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product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from </a:t>
            </a:r>
            <a:r>
              <a:rPr sz="1800" b="1" spc="-10" dirty="0">
                <a:solidFill>
                  <a:srgbClr val="D5454F"/>
                </a:solidFill>
                <a:latin typeface="Comic Sans MS"/>
                <a:cs typeface="Comic Sans MS"/>
              </a:rPr>
              <a:t>supermarkets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.</a:t>
            </a:r>
            <a:endParaRPr sz="1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7925" y="3171825"/>
            <a:ext cx="7467600" cy="3619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300" y="514350"/>
            <a:ext cx="9372600" cy="1714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90825" y="3665098"/>
            <a:ext cx="1498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Sports/exercise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8169" y="4304634"/>
            <a:ext cx="20313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Studying/working </a:t>
            </a:r>
            <a:r>
              <a:rPr sz="1500" b="1" spc="-20" dirty="0">
                <a:solidFill>
                  <a:srgbClr val="333333"/>
                </a:solidFill>
                <a:latin typeface="Comic Sans MS"/>
                <a:cs typeface="Comic Sans MS"/>
              </a:rPr>
              <a:t>late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4718" y="4944169"/>
            <a:ext cx="202501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Social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outings/parties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4155" y="5583705"/>
            <a:ext cx="5759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0176" y="6223241"/>
            <a:ext cx="16897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Driving/commuting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62500" y="3551464"/>
            <a:ext cx="4956175" cy="1134110"/>
            <a:chOff x="4762500" y="3551464"/>
            <a:chExt cx="4956175" cy="1134110"/>
          </a:xfrm>
        </p:grpSpPr>
        <p:sp>
          <p:nvSpPr>
            <p:cNvPr id="12" name="object 12"/>
            <p:cNvSpPr/>
            <p:nvPr/>
          </p:nvSpPr>
          <p:spPr>
            <a:xfrm>
              <a:off x="4762500" y="3551464"/>
              <a:ext cx="4956175" cy="494030"/>
            </a:xfrm>
            <a:custGeom>
              <a:avLst/>
              <a:gdLst/>
              <a:ahLst/>
              <a:cxnLst/>
              <a:rect l="l" t="t" r="r" b="b"/>
              <a:pathLst>
                <a:path w="4956175" h="494029">
                  <a:moveTo>
                    <a:pt x="4955908" y="493986"/>
                  </a:moveTo>
                  <a:lnTo>
                    <a:pt x="0" y="493986"/>
                  </a:lnTo>
                  <a:lnTo>
                    <a:pt x="0" y="0"/>
                  </a:lnTo>
                  <a:lnTo>
                    <a:pt x="4955908" y="0"/>
                  </a:lnTo>
                  <a:lnTo>
                    <a:pt x="4955908" y="493986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62500" y="4191000"/>
              <a:ext cx="3563620" cy="494030"/>
            </a:xfrm>
            <a:custGeom>
              <a:avLst/>
              <a:gdLst/>
              <a:ahLst/>
              <a:cxnLst/>
              <a:rect l="l" t="t" r="r" b="b"/>
              <a:pathLst>
                <a:path w="3563620" h="494029">
                  <a:moveTo>
                    <a:pt x="3563092" y="493986"/>
                  </a:moveTo>
                  <a:lnTo>
                    <a:pt x="0" y="493986"/>
                  </a:lnTo>
                  <a:lnTo>
                    <a:pt x="0" y="0"/>
                  </a:lnTo>
                  <a:lnTo>
                    <a:pt x="3563092" y="0"/>
                  </a:lnTo>
                  <a:lnTo>
                    <a:pt x="3563092" y="493986"/>
                  </a:lnTo>
                  <a:close/>
                </a:path>
              </a:pathLst>
            </a:custGeom>
            <a:solidFill>
              <a:srgbClr val="EB8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762500" y="4830535"/>
            <a:ext cx="1640205" cy="494030"/>
          </a:xfrm>
          <a:custGeom>
            <a:avLst/>
            <a:gdLst/>
            <a:ahLst/>
            <a:cxnLst/>
            <a:rect l="l" t="t" r="r" b="b"/>
            <a:pathLst>
              <a:path w="1640204" h="494029">
                <a:moveTo>
                  <a:pt x="1639838" y="493986"/>
                </a:moveTo>
                <a:lnTo>
                  <a:pt x="0" y="493986"/>
                </a:lnTo>
                <a:lnTo>
                  <a:pt x="0" y="0"/>
                </a:lnTo>
                <a:lnTo>
                  <a:pt x="1639838" y="0"/>
                </a:lnTo>
                <a:lnTo>
                  <a:pt x="1639838" y="493986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62500" y="5470071"/>
            <a:ext cx="541655" cy="494030"/>
          </a:xfrm>
          <a:custGeom>
            <a:avLst/>
            <a:gdLst/>
            <a:ahLst/>
            <a:cxnLst/>
            <a:rect l="l" t="t" r="r" b="b"/>
            <a:pathLst>
              <a:path w="541654" h="494029">
                <a:moveTo>
                  <a:pt x="541466" y="493986"/>
                </a:moveTo>
                <a:lnTo>
                  <a:pt x="0" y="493986"/>
                </a:lnTo>
                <a:lnTo>
                  <a:pt x="0" y="0"/>
                </a:lnTo>
                <a:lnTo>
                  <a:pt x="541466" y="0"/>
                </a:lnTo>
                <a:lnTo>
                  <a:pt x="541466" y="493986"/>
                </a:lnTo>
                <a:close/>
              </a:path>
            </a:pathLst>
          </a:custGeom>
          <a:solidFill>
            <a:srgbClr val="DE6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2500" y="6109607"/>
            <a:ext cx="327660" cy="494030"/>
          </a:xfrm>
          <a:custGeom>
            <a:avLst/>
            <a:gdLst/>
            <a:ahLst/>
            <a:cxnLst/>
            <a:rect l="l" t="t" r="r" b="b"/>
            <a:pathLst>
              <a:path w="327660" h="494029">
                <a:moveTo>
                  <a:pt x="327526" y="493986"/>
                </a:moveTo>
                <a:lnTo>
                  <a:pt x="0" y="493986"/>
                </a:lnTo>
                <a:lnTo>
                  <a:pt x="0" y="0"/>
                </a:lnTo>
                <a:lnTo>
                  <a:pt x="327526" y="0"/>
                </a:lnTo>
                <a:lnTo>
                  <a:pt x="327526" y="493986"/>
                </a:lnTo>
                <a:close/>
              </a:path>
            </a:pathLst>
          </a:custGeom>
          <a:solidFill>
            <a:srgbClr val="E1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34444" y="3685269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1C25B9"/>
                </a:solidFill>
                <a:latin typeface="Segoe UI"/>
                <a:cs typeface="Segoe UI"/>
              </a:rPr>
              <a:t>4.5K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9167" y="4324804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1C25B9"/>
                </a:solidFill>
                <a:latin typeface="Segoe UI"/>
                <a:cs typeface="Segoe UI"/>
              </a:rPr>
              <a:t>3.2K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5913" y="4964340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1C25B9"/>
                </a:solidFill>
                <a:latin typeface="Segoe UI"/>
                <a:cs typeface="Segoe UI"/>
              </a:rPr>
              <a:t>1.5K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67540" y="5603875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1C25B9"/>
                </a:solidFill>
                <a:latin typeface="Segoe UI"/>
                <a:cs typeface="Segoe UI"/>
              </a:rPr>
              <a:t>0.5K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53600" y="6243411"/>
            <a:ext cx="4210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20" dirty="0">
                <a:solidFill>
                  <a:srgbClr val="1C25B9"/>
                </a:solidFill>
                <a:latin typeface="Segoe UI"/>
                <a:cs typeface="Segoe UI"/>
              </a:rPr>
              <a:t>0.3K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6168" y="773459"/>
            <a:ext cx="345430" cy="2954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939925" y="68262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Meiryo UI"/>
                <a:cs typeface="Meiryo UI"/>
              </a:rPr>
              <a:t>(6)</a:t>
            </a:r>
            <a:endParaRPr sz="2400">
              <a:latin typeface="Meiryo UI"/>
              <a:cs typeface="Meiryo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939925" y="1048385"/>
            <a:ext cx="859790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-155" dirty="0">
                <a:solidFill>
                  <a:srgbClr val="252423"/>
                </a:solidFill>
                <a:latin typeface="Meiryo UI"/>
                <a:cs typeface="Meiryo UI"/>
              </a:rPr>
              <a:t>b.</a:t>
            </a:r>
            <a:r>
              <a:rPr b="0" spc="-125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60" dirty="0">
                <a:solidFill>
                  <a:srgbClr val="252423"/>
                </a:solidFill>
                <a:latin typeface="Meiryo UI"/>
                <a:cs typeface="Meiryo UI"/>
              </a:rPr>
              <a:t>What</a:t>
            </a:r>
            <a:r>
              <a:rPr b="0" spc="-120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10" dirty="0">
                <a:solidFill>
                  <a:srgbClr val="252423"/>
                </a:solidFill>
                <a:latin typeface="Meiryo UI"/>
                <a:cs typeface="Meiryo UI"/>
              </a:rPr>
              <a:t>are</a:t>
            </a:r>
            <a:r>
              <a:rPr b="0" spc="-120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60" dirty="0">
                <a:solidFill>
                  <a:srgbClr val="252423"/>
                </a:solidFill>
                <a:latin typeface="Meiryo UI"/>
                <a:cs typeface="Meiryo UI"/>
              </a:rPr>
              <a:t>the</a:t>
            </a:r>
            <a:r>
              <a:rPr b="0" spc="-125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10" dirty="0">
                <a:solidFill>
                  <a:srgbClr val="252423"/>
                </a:solidFill>
                <a:latin typeface="Meiryo UI"/>
                <a:cs typeface="Meiryo UI"/>
              </a:rPr>
              <a:t>typical</a:t>
            </a:r>
            <a:r>
              <a:rPr b="0" spc="-120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40" dirty="0">
                <a:solidFill>
                  <a:srgbClr val="252423"/>
                </a:solidFill>
                <a:latin typeface="Meiryo UI"/>
                <a:cs typeface="Meiryo UI"/>
              </a:rPr>
              <a:t>consumption</a:t>
            </a:r>
            <a:r>
              <a:rPr b="0" spc="-125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14" dirty="0">
                <a:solidFill>
                  <a:srgbClr val="252423"/>
                </a:solidFill>
                <a:latin typeface="Meiryo UI"/>
                <a:cs typeface="Meiryo UI"/>
              </a:rPr>
              <a:t>situations</a:t>
            </a:r>
            <a:r>
              <a:rPr b="0" spc="-120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60" dirty="0">
                <a:solidFill>
                  <a:srgbClr val="252423"/>
                </a:solidFill>
                <a:latin typeface="Meiryo UI"/>
                <a:cs typeface="Meiryo UI"/>
              </a:rPr>
              <a:t>for</a:t>
            </a:r>
            <a:r>
              <a:rPr b="0" spc="-120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130" dirty="0">
                <a:solidFill>
                  <a:srgbClr val="252423"/>
                </a:solidFill>
                <a:latin typeface="Meiryo UI"/>
                <a:cs typeface="Meiryo UI"/>
              </a:rPr>
              <a:t>energy</a:t>
            </a:r>
            <a:r>
              <a:rPr b="0" spc="-125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80" dirty="0">
                <a:solidFill>
                  <a:srgbClr val="252423"/>
                </a:solidFill>
                <a:latin typeface="Meiryo UI"/>
                <a:cs typeface="Meiryo UI"/>
              </a:rPr>
              <a:t>drinks </a:t>
            </a:r>
            <a:r>
              <a:rPr b="0" spc="-155" dirty="0">
                <a:solidFill>
                  <a:srgbClr val="252423"/>
                </a:solidFill>
                <a:latin typeface="Meiryo UI"/>
                <a:cs typeface="Meiryo UI"/>
              </a:rPr>
              <a:t>among</a:t>
            </a:r>
            <a:r>
              <a:rPr b="0" spc="-105" dirty="0">
                <a:solidFill>
                  <a:srgbClr val="252423"/>
                </a:solidFill>
                <a:latin typeface="Meiryo UI"/>
                <a:cs typeface="Meiryo UI"/>
              </a:rPr>
              <a:t> </a:t>
            </a:r>
            <a:r>
              <a:rPr b="0" spc="-20" dirty="0">
                <a:solidFill>
                  <a:srgbClr val="252423"/>
                </a:solidFill>
                <a:latin typeface="Meiryo UI"/>
                <a:cs typeface="Meiryo UI"/>
              </a:rPr>
              <a:t>respondents?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8372475" y="1933575"/>
            <a:ext cx="3352800" cy="1647825"/>
            <a:chOff x="8372475" y="1933575"/>
            <a:chExt cx="3352800" cy="1647825"/>
          </a:xfrm>
        </p:grpSpPr>
        <p:sp>
          <p:nvSpPr>
            <p:cNvPr id="26" name="object 26"/>
            <p:cNvSpPr/>
            <p:nvPr/>
          </p:nvSpPr>
          <p:spPr>
            <a:xfrm>
              <a:off x="8382000" y="1943100"/>
              <a:ext cx="3333750" cy="1628775"/>
            </a:xfrm>
            <a:custGeom>
              <a:avLst/>
              <a:gdLst/>
              <a:ahLst/>
              <a:cxnLst/>
              <a:rect l="l" t="t" r="r" b="b"/>
              <a:pathLst>
                <a:path w="3333750" h="1628775">
                  <a:moveTo>
                    <a:pt x="416718" y="1628774"/>
                  </a:moveTo>
                  <a:lnTo>
                    <a:pt x="416718" y="1465897"/>
                  </a:lnTo>
                  <a:lnTo>
                    <a:pt x="0" y="1465897"/>
                  </a:lnTo>
                  <a:lnTo>
                    <a:pt x="0" y="0"/>
                  </a:lnTo>
                  <a:lnTo>
                    <a:pt x="3333749" y="0"/>
                  </a:lnTo>
                  <a:lnTo>
                    <a:pt x="3333749" y="1465897"/>
                  </a:lnTo>
                  <a:lnTo>
                    <a:pt x="833436" y="1465897"/>
                  </a:lnTo>
                  <a:lnTo>
                    <a:pt x="416718" y="1628774"/>
                  </a:lnTo>
                  <a:close/>
                </a:path>
              </a:pathLst>
            </a:custGeom>
            <a:solidFill>
              <a:srgbClr val="C7D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2000" y="1943100"/>
              <a:ext cx="3333750" cy="1628775"/>
            </a:xfrm>
            <a:custGeom>
              <a:avLst/>
              <a:gdLst/>
              <a:ahLst/>
              <a:cxnLst/>
              <a:rect l="l" t="t" r="r" b="b"/>
              <a:pathLst>
                <a:path w="3333750" h="1628775">
                  <a:moveTo>
                    <a:pt x="833436" y="1465897"/>
                  </a:moveTo>
                  <a:lnTo>
                    <a:pt x="416718" y="1628774"/>
                  </a:lnTo>
                </a:path>
                <a:path w="3333750" h="1628775">
                  <a:moveTo>
                    <a:pt x="0" y="0"/>
                  </a:moveTo>
                  <a:lnTo>
                    <a:pt x="3333749" y="0"/>
                  </a:lnTo>
                  <a:lnTo>
                    <a:pt x="3333749" y="1465897"/>
                  </a:lnTo>
                  <a:lnTo>
                    <a:pt x="833436" y="1465897"/>
                  </a:lnTo>
                </a:path>
                <a:path w="3333750" h="1628775">
                  <a:moveTo>
                    <a:pt x="416718" y="1465897"/>
                  </a:moveTo>
                  <a:lnTo>
                    <a:pt x="416718" y="1465897"/>
                  </a:lnTo>
                  <a:lnTo>
                    <a:pt x="0" y="1465897"/>
                  </a:lnTo>
                </a:path>
              </a:pathLst>
            </a:custGeom>
            <a:ln w="19050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5433" y="2173359"/>
              <a:ext cx="486174" cy="1993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0789" y="2509834"/>
              <a:ext cx="1940288" cy="2430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0269" y="2843209"/>
              <a:ext cx="2084063" cy="24029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464550" y="2066912"/>
            <a:ext cx="3258185" cy="650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lang="en-US" sz="2000" spc="-455" dirty="0">
                <a:solidFill>
                  <a:srgbClr val="333333"/>
                </a:solidFill>
                <a:latin typeface="Meiryo UI"/>
                <a:cs typeface="Meiryo UI"/>
              </a:rPr>
              <a:t>                   +</a:t>
            </a:r>
            <a:r>
              <a:rPr lang="en-US" sz="2000" spc="-110" dirty="0">
                <a:solidFill>
                  <a:srgbClr val="333333"/>
                </a:solidFill>
                <a:latin typeface="Meiryo UI"/>
                <a:cs typeface="Meiryo UI"/>
              </a:rPr>
              <a:t> </a:t>
            </a:r>
            <a:r>
              <a:rPr lang="en-US" sz="2000" spc="-85" dirty="0">
                <a:solidFill>
                  <a:srgbClr val="333333"/>
                </a:solidFill>
                <a:latin typeface="Meiryo UI"/>
                <a:cs typeface="Meiryo UI"/>
              </a:rPr>
              <a:t>people</a:t>
            </a:r>
            <a:r>
              <a:rPr lang="en-US" sz="2000" spc="-105" dirty="0">
                <a:solidFill>
                  <a:srgbClr val="333333"/>
                </a:solidFill>
                <a:latin typeface="Meiryo UI"/>
                <a:cs typeface="Meiryo UI"/>
              </a:rPr>
              <a:t> </a:t>
            </a:r>
            <a:r>
              <a:rPr lang="en-US" sz="2000" spc="-90" dirty="0">
                <a:solidFill>
                  <a:srgbClr val="333333"/>
                </a:solidFill>
                <a:latin typeface="Meiryo UI"/>
                <a:cs typeface="Meiryo UI"/>
              </a:rPr>
              <a:t>using</a:t>
            </a:r>
            <a:r>
              <a:rPr lang="en-US" sz="2000" spc="-105" dirty="0">
                <a:solidFill>
                  <a:srgbClr val="333333"/>
                </a:solidFill>
                <a:latin typeface="Meiryo UI"/>
                <a:cs typeface="Meiryo UI"/>
              </a:rPr>
              <a:t> </a:t>
            </a:r>
            <a:r>
              <a:rPr lang="en-US" sz="2000" spc="-10" dirty="0">
                <a:solidFill>
                  <a:srgbClr val="333333"/>
                </a:solidFill>
                <a:latin typeface="Meiryo UI"/>
                <a:cs typeface="Meiryo UI"/>
              </a:rPr>
              <a:t>Energy </a:t>
            </a:r>
            <a:r>
              <a:rPr lang="en-US" sz="2000" spc="-125" dirty="0">
                <a:solidFill>
                  <a:srgbClr val="333333"/>
                </a:solidFill>
                <a:latin typeface="Meiryo UI"/>
                <a:cs typeface="Meiryo UI"/>
              </a:rPr>
              <a:t>drink</a:t>
            </a:r>
            <a:r>
              <a:rPr lang="en-US" sz="2000" spc="-105" dirty="0">
                <a:solidFill>
                  <a:srgbClr val="333333"/>
                </a:solidFill>
                <a:latin typeface="Meiryo UI"/>
                <a:cs typeface="Meiryo UI"/>
              </a:rPr>
              <a:t> </a:t>
            </a:r>
            <a:r>
              <a:rPr lang="en-US" sz="2000" spc="-110" dirty="0">
                <a:solidFill>
                  <a:srgbClr val="333333"/>
                </a:solidFill>
                <a:latin typeface="Meiryo UI"/>
                <a:cs typeface="Meiryo UI"/>
              </a:rPr>
              <a:t>while</a:t>
            </a:r>
            <a:endParaRPr lang="en-US" sz="2000" dirty="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28900" y="3552825"/>
            <a:ext cx="2105025" cy="1181100"/>
          </a:xfrm>
          <a:custGeom>
            <a:avLst/>
            <a:gdLst/>
            <a:ahLst/>
            <a:cxnLst/>
            <a:rect l="l" t="t" r="r" b="b"/>
            <a:pathLst>
              <a:path w="2105025" h="1181100">
                <a:moveTo>
                  <a:pt x="0" y="0"/>
                </a:moveTo>
                <a:lnTo>
                  <a:pt x="2105025" y="0"/>
                </a:lnTo>
                <a:lnTo>
                  <a:pt x="2105025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DF0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775" y="2133600"/>
            <a:ext cx="11391900" cy="4676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750" y="419100"/>
            <a:ext cx="9525000" cy="15240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923352" y="2565301"/>
            <a:ext cx="1413510" cy="1413510"/>
            <a:chOff x="9923352" y="2565301"/>
            <a:chExt cx="1413510" cy="1413510"/>
          </a:xfrm>
        </p:grpSpPr>
        <p:sp>
          <p:nvSpPr>
            <p:cNvPr id="7" name="object 7"/>
            <p:cNvSpPr/>
            <p:nvPr/>
          </p:nvSpPr>
          <p:spPr>
            <a:xfrm>
              <a:off x="10158691" y="3112894"/>
              <a:ext cx="1177925" cy="866140"/>
            </a:xfrm>
            <a:custGeom>
              <a:avLst/>
              <a:gdLst/>
              <a:ahLst/>
              <a:cxnLst/>
              <a:rect l="l" t="t" r="r" b="b"/>
              <a:pathLst>
                <a:path w="1177925" h="866139">
                  <a:moveTo>
                    <a:pt x="471659" y="865512"/>
                  </a:moveTo>
                  <a:lnTo>
                    <a:pt x="429820" y="864299"/>
                  </a:lnTo>
                  <a:lnTo>
                    <a:pt x="388127" y="860611"/>
                  </a:lnTo>
                  <a:lnTo>
                    <a:pt x="346730" y="854461"/>
                  </a:lnTo>
                  <a:lnTo>
                    <a:pt x="305771" y="845871"/>
                  </a:lnTo>
                  <a:lnTo>
                    <a:pt x="265386" y="834870"/>
                  </a:lnTo>
                  <a:lnTo>
                    <a:pt x="225723" y="821497"/>
                  </a:lnTo>
                  <a:lnTo>
                    <a:pt x="186928" y="805801"/>
                  </a:lnTo>
                  <a:lnTo>
                    <a:pt x="149129" y="787835"/>
                  </a:lnTo>
                  <a:lnTo>
                    <a:pt x="112456" y="767661"/>
                  </a:lnTo>
                  <a:lnTo>
                    <a:pt x="77041" y="745350"/>
                  </a:lnTo>
                  <a:lnTo>
                    <a:pt x="43015" y="720984"/>
                  </a:lnTo>
                  <a:lnTo>
                    <a:pt x="10490" y="694647"/>
                  </a:lnTo>
                  <a:lnTo>
                    <a:pt x="0" y="685443"/>
                  </a:lnTo>
                  <a:lnTo>
                    <a:pt x="471208" y="158943"/>
                  </a:lnTo>
                  <a:lnTo>
                    <a:pt x="1159668" y="0"/>
                  </a:lnTo>
                  <a:lnTo>
                    <a:pt x="1162673" y="13628"/>
                  </a:lnTo>
                  <a:lnTo>
                    <a:pt x="1170064" y="54821"/>
                  </a:lnTo>
                  <a:lnTo>
                    <a:pt x="1175002" y="96379"/>
                  </a:lnTo>
                  <a:lnTo>
                    <a:pt x="1177472" y="138163"/>
                  </a:lnTo>
                  <a:lnTo>
                    <a:pt x="1177745" y="152110"/>
                  </a:lnTo>
                  <a:lnTo>
                    <a:pt x="1177742" y="166066"/>
                  </a:lnTo>
                  <a:lnTo>
                    <a:pt x="1176081" y="207884"/>
                  </a:lnTo>
                  <a:lnTo>
                    <a:pt x="1171946" y="249536"/>
                  </a:lnTo>
                  <a:lnTo>
                    <a:pt x="1165352" y="290869"/>
                  </a:lnTo>
                  <a:lnTo>
                    <a:pt x="1156324" y="331735"/>
                  </a:lnTo>
                  <a:lnTo>
                    <a:pt x="1144892" y="371994"/>
                  </a:lnTo>
                  <a:lnTo>
                    <a:pt x="1131095" y="411511"/>
                  </a:lnTo>
                  <a:lnTo>
                    <a:pt x="1114981" y="450141"/>
                  </a:lnTo>
                  <a:lnTo>
                    <a:pt x="1096612" y="487745"/>
                  </a:lnTo>
                  <a:lnTo>
                    <a:pt x="1076048" y="524195"/>
                  </a:lnTo>
                  <a:lnTo>
                    <a:pt x="1053359" y="559369"/>
                  </a:lnTo>
                  <a:lnTo>
                    <a:pt x="1028627" y="593137"/>
                  </a:lnTo>
                  <a:lnTo>
                    <a:pt x="1001943" y="625377"/>
                  </a:lnTo>
                  <a:lnTo>
                    <a:pt x="973397" y="655981"/>
                  </a:lnTo>
                  <a:lnTo>
                    <a:pt x="943085" y="684845"/>
                  </a:lnTo>
                  <a:lnTo>
                    <a:pt x="911117" y="711863"/>
                  </a:lnTo>
                  <a:lnTo>
                    <a:pt x="877609" y="736938"/>
                  </a:lnTo>
                  <a:lnTo>
                    <a:pt x="842676" y="759985"/>
                  </a:lnTo>
                  <a:lnTo>
                    <a:pt x="806435" y="780927"/>
                  </a:lnTo>
                  <a:lnTo>
                    <a:pt x="769017" y="799685"/>
                  </a:lnTo>
                  <a:lnTo>
                    <a:pt x="730560" y="816193"/>
                  </a:lnTo>
                  <a:lnTo>
                    <a:pt x="691192" y="830395"/>
                  </a:lnTo>
                  <a:lnTo>
                    <a:pt x="651048" y="842243"/>
                  </a:lnTo>
                  <a:lnTo>
                    <a:pt x="610272" y="851692"/>
                  </a:lnTo>
                  <a:lnTo>
                    <a:pt x="569014" y="858710"/>
                  </a:lnTo>
                  <a:lnTo>
                    <a:pt x="527413" y="863274"/>
                  </a:lnTo>
                  <a:lnTo>
                    <a:pt x="485609" y="865366"/>
                  </a:lnTo>
                  <a:lnTo>
                    <a:pt x="471659" y="86551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23352" y="2565301"/>
              <a:ext cx="755015" cy="1233170"/>
            </a:xfrm>
            <a:custGeom>
              <a:avLst/>
              <a:gdLst/>
              <a:ahLst/>
              <a:cxnLst/>
              <a:rect l="l" t="t" r="r" b="b"/>
              <a:pathLst>
                <a:path w="755015" h="1233170">
                  <a:moveTo>
                    <a:pt x="235338" y="1233036"/>
                  </a:moveTo>
                  <a:lnTo>
                    <a:pt x="205558" y="1204783"/>
                  </a:lnTo>
                  <a:lnTo>
                    <a:pt x="177465" y="1174844"/>
                  </a:lnTo>
                  <a:lnTo>
                    <a:pt x="151159" y="1143324"/>
                  </a:lnTo>
                  <a:lnTo>
                    <a:pt x="126730" y="1110334"/>
                  </a:lnTo>
                  <a:lnTo>
                    <a:pt x="104259" y="1075980"/>
                  </a:lnTo>
                  <a:lnTo>
                    <a:pt x="83818" y="1040376"/>
                  </a:lnTo>
                  <a:lnTo>
                    <a:pt x="65480" y="1003644"/>
                  </a:lnTo>
                  <a:lnTo>
                    <a:pt x="49308" y="965913"/>
                  </a:lnTo>
                  <a:lnTo>
                    <a:pt x="35354" y="927307"/>
                  </a:lnTo>
                  <a:lnTo>
                    <a:pt x="23664" y="887951"/>
                  </a:lnTo>
                  <a:lnTo>
                    <a:pt x="14280" y="847983"/>
                  </a:lnTo>
                  <a:lnTo>
                    <a:pt x="7235" y="807542"/>
                  </a:lnTo>
                  <a:lnTo>
                    <a:pt x="2549" y="766760"/>
                  </a:lnTo>
                  <a:lnTo>
                    <a:pt x="239" y="725770"/>
                  </a:lnTo>
                  <a:lnTo>
                    <a:pt x="0" y="712089"/>
                  </a:lnTo>
                  <a:lnTo>
                    <a:pt x="25" y="698400"/>
                  </a:lnTo>
                  <a:lnTo>
                    <a:pt x="1689" y="657384"/>
                  </a:lnTo>
                  <a:lnTo>
                    <a:pt x="5734" y="616528"/>
                  </a:lnTo>
                  <a:lnTo>
                    <a:pt x="12145" y="575976"/>
                  </a:lnTo>
                  <a:lnTo>
                    <a:pt x="20899" y="535870"/>
                  </a:lnTo>
                  <a:lnTo>
                    <a:pt x="31967" y="496341"/>
                  </a:lnTo>
                  <a:lnTo>
                    <a:pt x="45314" y="457515"/>
                  </a:lnTo>
                  <a:lnTo>
                    <a:pt x="60893" y="419531"/>
                  </a:lnTo>
                  <a:lnTo>
                    <a:pt x="78651" y="382520"/>
                  </a:lnTo>
                  <a:lnTo>
                    <a:pt x="98527" y="346603"/>
                  </a:lnTo>
                  <a:lnTo>
                    <a:pt x="120458" y="311896"/>
                  </a:lnTo>
                  <a:lnTo>
                    <a:pt x="144369" y="278522"/>
                  </a:lnTo>
                  <a:lnTo>
                    <a:pt x="170174" y="246597"/>
                  </a:lnTo>
                  <a:lnTo>
                    <a:pt x="197789" y="216224"/>
                  </a:lnTo>
                  <a:lnTo>
                    <a:pt x="227125" y="187503"/>
                  </a:lnTo>
                  <a:lnTo>
                    <a:pt x="258080" y="160534"/>
                  </a:lnTo>
                  <a:lnTo>
                    <a:pt x="290546" y="135412"/>
                  </a:lnTo>
                  <a:lnTo>
                    <a:pt x="324415" y="112217"/>
                  </a:lnTo>
                  <a:lnTo>
                    <a:pt x="359578" y="91025"/>
                  </a:lnTo>
                  <a:lnTo>
                    <a:pt x="395913" y="71912"/>
                  </a:lnTo>
                  <a:lnTo>
                    <a:pt x="433292" y="54944"/>
                  </a:lnTo>
                  <a:lnTo>
                    <a:pt x="471593" y="40175"/>
                  </a:lnTo>
                  <a:lnTo>
                    <a:pt x="510692" y="27653"/>
                  </a:lnTo>
                  <a:lnTo>
                    <a:pt x="550453" y="17424"/>
                  </a:lnTo>
                  <a:lnTo>
                    <a:pt x="590735" y="9522"/>
                  </a:lnTo>
                  <a:lnTo>
                    <a:pt x="631409" y="3973"/>
                  </a:lnTo>
                  <a:lnTo>
                    <a:pt x="672341" y="795"/>
                  </a:lnTo>
                  <a:lnTo>
                    <a:pt x="713388" y="0"/>
                  </a:lnTo>
                  <a:lnTo>
                    <a:pt x="727069" y="264"/>
                  </a:lnTo>
                  <a:lnTo>
                    <a:pt x="740742" y="794"/>
                  </a:lnTo>
                  <a:lnTo>
                    <a:pt x="754408" y="1589"/>
                  </a:lnTo>
                  <a:lnTo>
                    <a:pt x="706547" y="706536"/>
                  </a:lnTo>
                  <a:lnTo>
                    <a:pt x="235338" y="123303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29900" y="2566891"/>
              <a:ext cx="688975" cy="705485"/>
            </a:xfrm>
            <a:custGeom>
              <a:avLst/>
              <a:gdLst/>
              <a:ahLst/>
              <a:cxnLst/>
              <a:rect l="l" t="t" r="r" b="b"/>
              <a:pathLst>
                <a:path w="688975" h="705485">
                  <a:moveTo>
                    <a:pt x="0" y="704946"/>
                  </a:moveTo>
                  <a:lnTo>
                    <a:pt x="47860" y="0"/>
                  </a:lnTo>
                  <a:lnTo>
                    <a:pt x="61909" y="1094"/>
                  </a:lnTo>
                  <a:lnTo>
                    <a:pt x="75927" y="2468"/>
                  </a:lnTo>
                  <a:lnTo>
                    <a:pt x="117790" y="8264"/>
                  </a:lnTo>
                  <a:lnTo>
                    <a:pt x="159225" y="16551"/>
                  </a:lnTo>
                  <a:lnTo>
                    <a:pt x="200092" y="27300"/>
                  </a:lnTo>
                  <a:lnTo>
                    <a:pt x="240248" y="40475"/>
                  </a:lnTo>
                  <a:lnTo>
                    <a:pt x="279544" y="56028"/>
                  </a:lnTo>
                  <a:lnTo>
                    <a:pt x="317835" y="73899"/>
                  </a:lnTo>
                  <a:lnTo>
                    <a:pt x="354990" y="94027"/>
                  </a:lnTo>
                  <a:lnTo>
                    <a:pt x="390880" y="116343"/>
                  </a:lnTo>
                  <a:lnTo>
                    <a:pt x="425371" y="140765"/>
                  </a:lnTo>
                  <a:lnTo>
                    <a:pt x="458336" y="167202"/>
                  </a:lnTo>
                  <a:lnTo>
                    <a:pt x="489661" y="195562"/>
                  </a:lnTo>
                  <a:lnTo>
                    <a:pt x="519240" y="225749"/>
                  </a:lnTo>
                  <a:lnTo>
                    <a:pt x="546960" y="257649"/>
                  </a:lnTo>
                  <a:lnTo>
                    <a:pt x="572721" y="291145"/>
                  </a:lnTo>
                  <a:lnTo>
                    <a:pt x="596433" y="326122"/>
                  </a:lnTo>
                  <a:lnTo>
                    <a:pt x="618014" y="362458"/>
                  </a:lnTo>
                  <a:lnTo>
                    <a:pt x="637385" y="400019"/>
                  </a:lnTo>
                  <a:lnTo>
                    <a:pt x="654473" y="438666"/>
                  </a:lnTo>
                  <a:lnTo>
                    <a:pt x="669220" y="478266"/>
                  </a:lnTo>
                  <a:lnTo>
                    <a:pt x="681576" y="518681"/>
                  </a:lnTo>
                  <a:lnTo>
                    <a:pt x="688460" y="546003"/>
                  </a:lnTo>
                  <a:lnTo>
                    <a:pt x="0" y="704946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98412" y="3895306"/>
              <a:ext cx="150495" cy="60960"/>
            </a:xfrm>
            <a:custGeom>
              <a:avLst/>
              <a:gdLst/>
              <a:ahLst/>
              <a:cxnLst/>
              <a:rect l="l" t="t" r="r" b="b"/>
              <a:pathLst>
                <a:path w="150495" h="60960">
                  <a:moveTo>
                    <a:pt x="0" y="0"/>
                  </a:moveTo>
                  <a:lnTo>
                    <a:pt x="35952" y="60826"/>
                  </a:lnTo>
                  <a:lnTo>
                    <a:pt x="150252" y="60826"/>
                  </a:lnTo>
                </a:path>
              </a:pathLst>
            </a:custGeom>
            <a:ln w="9525">
              <a:solidFill>
                <a:srgbClr val="1C2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98734" y="2595026"/>
              <a:ext cx="151765" cy="60325"/>
            </a:xfrm>
            <a:custGeom>
              <a:avLst/>
              <a:gdLst/>
              <a:ahLst/>
              <a:cxnLst/>
              <a:rect l="l" t="t" r="r" b="b"/>
              <a:pathLst>
                <a:path w="151765" h="60325">
                  <a:moveTo>
                    <a:pt x="151354" y="6016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C2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99694" y="2666875"/>
              <a:ext cx="160655" cy="53975"/>
            </a:xfrm>
            <a:custGeom>
              <a:avLst/>
              <a:gdLst/>
              <a:ahLst/>
              <a:cxnLst/>
              <a:rect l="l" t="t" r="r" b="b"/>
              <a:pathLst>
                <a:path w="160654" h="53975">
                  <a:moveTo>
                    <a:pt x="0" y="53774"/>
                  </a:moveTo>
                  <a:lnTo>
                    <a:pt x="45833" y="0"/>
                  </a:lnTo>
                  <a:lnTo>
                    <a:pt x="160133" y="0"/>
                  </a:lnTo>
                </a:path>
              </a:pathLst>
            </a:custGeom>
            <a:ln w="9524">
              <a:solidFill>
                <a:srgbClr val="1C2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174065" y="3833894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40.2%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01586" y="2472788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39.5%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5228" y="2544638"/>
            <a:ext cx="5721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20.3%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52460" y="2924555"/>
            <a:ext cx="106679" cy="1066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2460" y="3229356"/>
            <a:ext cx="106679" cy="1066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52460" y="3534156"/>
            <a:ext cx="106679" cy="1066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378825" y="2768600"/>
            <a:ext cx="8820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1020">
              <a:lnSpc>
                <a:spcPct val="1333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333333"/>
                </a:solidFill>
                <a:latin typeface="Comic Sans MS"/>
                <a:cs typeface="Comic Sans MS"/>
              </a:rPr>
              <a:t>No Yes</a:t>
            </a:r>
            <a:endParaRPr sz="1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Not </a:t>
            </a:r>
            <a:r>
              <a:rPr sz="1500" b="1" spc="-20" dirty="0">
                <a:solidFill>
                  <a:srgbClr val="333333"/>
                </a:solidFill>
                <a:latin typeface="Comic Sans MS"/>
                <a:cs typeface="Comic Sans MS"/>
              </a:rPr>
              <a:t>Sure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9940" y="6407150"/>
            <a:ext cx="490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50-</a:t>
            </a:r>
            <a:r>
              <a:rPr sz="1200" b="1" spc="-25" dirty="0">
                <a:solidFill>
                  <a:srgbClr val="333333"/>
                </a:solidFill>
                <a:latin typeface="Comic Sans MS"/>
                <a:cs typeface="Comic Sans MS"/>
              </a:rPr>
              <a:t>99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39216" y="6407150"/>
            <a:ext cx="676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100-</a:t>
            </a:r>
            <a:r>
              <a:rPr sz="1200" b="1" spc="-25" dirty="0">
                <a:solidFill>
                  <a:srgbClr val="333333"/>
                </a:solidFill>
                <a:latin typeface="Comic Sans MS"/>
                <a:cs typeface="Comic Sans MS"/>
              </a:rPr>
              <a:t>150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3792" y="6407150"/>
            <a:ext cx="812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Above </a:t>
            </a:r>
            <a:r>
              <a:rPr sz="1200" b="1" spc="-25" dirty="0">
                <a:solidFill>
                  <a:srgbClr val="333333"/>
                </a:solidFill>
                <a:latin typeface="Comic Sans MS"/>
                <a:cs typeface="Comic Sans MS"/>
              </a:rPr>
              <a:t>150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79487" y="6407150"/>
            <a:ext cx="685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Below </a:t>
            </a:r>
            <a:r>
              <a:rPr sz="1200" b="1" spc="-25" dirty="0">
                <a:solidFill>
                  <a:srgbClr val="333333"/>
                </a:solidFill>
                <a:latin typeface="Comic Sans MS"/>
                <a:cs typeface="Comic Sans MS"/>
              </a:rPr>
              <a:t>50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06192" y="4715347"/>
            <a:ext cx="860425" cy="1666875"/>
          </a:xfrm>
          <a:custGeom>
            <a:avLst/>
            <a:gdLst/>
            <a:ahLst/>
            <a:cxnLst/>
            <a:rect l="l" t="t" r="r" b="b"/>
            <a:pathLst>
              <a:path w="860425" h="1666875">
                <a:moveTo>
                  <a:pt x="860425" y="1666402"/>
                </a:moveTo>
                <a:lnTo>
                  <a:pt x="0" y="1666402"/>
                </a:lnTo>
                <a:lnTo>
                  <a:pt x="0" y="0"/>
                </a:lnTo>
                <a:lnTo>
                  <a:pt x="860425" y="0"/>
                </a:lnTo>
                <a:lnTo>
                  <a:pt x="860425" y="1666402"/>
                </a:lnTo>
                <a:close/>
              </a:path>
            </a:pathLst>
          </a:custGeom>
          <a:solidFill>
            <a:srgbClr val="094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486" y="5160705"/>
            <a:ext cx="860425" cy="1221105"/>
          </a:xfrm>
          <a:custGeom>
            <a:avLst/>
            <a:gdLst/>
            <a:ahLst/>
            <a:cxnLst/>
            <a:rect l="l" t="t" r="r" b="b"/>
            <a:pathLst>
              <a:path w="860425" h="1221104">
                <a:moveTo>
                  <a:pt x="860424" y="1221044"/>
                </a:moveTo>
                <a:lnTo>
                  <a:pt x="0" y="1221044"/>
                </a:lnTo>
                <a:lnTo>
                  <a:pt x="0" y="0"/>
                </a:lnTo>
                <a:lnTo>
                  <a:pt x="860424" y="0"/>
                </a:lnTo>
                <a:lnTo>
                  <a:pt x="860424" y="1221044"/>
                </a:lnTo>
                <a:close/>
              </a:path>
            </a:pathLst>
          </a:custGeom>
          <a:solidFill>
            <a:srgbClr val="EB8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50779" y="5775114"/>
            <a:ext cx="860425" cy="607060"/>
          </a:xfrm>
          <a:custGeom>
            <a:avLst/>
            <a:gdLst/>
            <a:ahLst/>
            <a:cxnLst/>
            <a:rect l="l" t="t" r="r" b="b"/>
            <a:pathLst>
              <a:path w="860425" h="607060">
                <a:moveTo>
                  <a:pt x="860425" y="606635"/>
                </a:moveTo>
                <a:lnTo>
                  <a:pt x="0" y="606635"/>
                </a:lnTo>
                <a:lnTo>
                  <a:pt x="0" y="0"/>
                </a:lnTo>
                <a:lnTo>
                  <a:pt x="860425" y="0"/>
                </a:lnTo>
                <a:lnTo>
                  <a:pt x="860425" y="606635"/>
                </a:lnTo>
                <a:close/>
              </a:path>
            </a:pathLst>
          </a:custGeom>
          <a:solidFill>
            <a:srgbClr val="DA37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3073" y="5989632"/>
            <a:ext cx="860425" cy="392430"/>
          </a:xfrm>
          <a:custGeom>
            <a:avLst/>
            <a:gdLst/>
            <a:ahLst/>
            <a:cxnLst/>
            <a:rect l="l" t="t" r="r" b="b"/>
            <a:pathLst>
              <a:path w="860425" h="392429">
                <a:moveTo>
                  <a:pt x="860425" y="392117"/>
                </a:moveTo>
                <a:lnTo>
                  <a:pt x="0" y="392117"/>
                </a:lnTo>
                <a:lnTo>
                  <a:pt x="0" y="0"/>
                </a:lnTo>
                <a:lnTo>
                  <a:pt x="860425" y="0"/>
                </a:lnTo>
                <a:lnTo>
                  <a:pt x="860425" y="392117"/>
                </a:lnTo>
                <a:close/>
              </a:path>
            </a:pathLst>
          </a:custGeom>
          <a:solidFill>
            <a:srgbClr val="50CB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65649" y="4474047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4.3K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87942" y="4919405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3.1K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10236" y="5533814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1.6K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32530" y="5748332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1.0K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9043" y="563909"/>
            <a:ext cx="345430" cy="29542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082800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(6)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082800" y="838835"/>
            <a:ext cx="909701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110" dirty="0">
                <a:solidFill>
                  <a:srgbClr val="252423"/>
                </a:solidFill>
                <a:latin typeface="Segoe UI Symbol"/>
                <a:cs typeface="Segoe UI Symbol"/>
              </a:rPr>
              <a:t>c.</a:t>
            </a:r>
            <a:r>
              <a:rPr b="0" spc="9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What</a:t>
            </a:r>
            <a:r>
              <a:rPr b="0" spc="9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factors</a:t>
            </a:r>
            <a:r>
              <a:rPr b="0" spc="9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influence</a:t>
            </a:r>
            <a:r>
              <a:rPr b="0" spc="9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respondents'</a:t>
            </a:r>
            <a:r>
              <a:rPr b="0" spc="9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purchase</a:t>
            </a:r>
            <a:r>
              <a:rPr b="0" spc="9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decisions,</a:t>
            </a:r>
            <a:r>
              <a:rPr b="0" spc="9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such</a:t>
            </a:r>
            <a:r>
              <a:rPr b="0" spc="9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as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price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range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and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limited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edition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packaging?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71823" y="2326197"/>
            <a:ext cx="2089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Increased energy and </a:t>
            </a:r>
            <a:r>
              <a:rPr sz="1200" b="1" spc="-10" dirty="0">
                <a:solidFill>
                  <a:srgbClr val="333333"/>
                </a:solidFill>
                <a:latin typeface="Comic Sans MS"/>
                <a:cs typeface="Comic Sans MS"/>
              </a:rPr>
              <a:t>focus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71166" y="2759925"/>
            <a:ext cx="1390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To combat </a:t>
            </a:r>
            <a:r>
              <a:rPr sz="1200" b="1" spc="-10" dirty="0">
                <a:solidFill>
                  <a:srgbClr val="333333"/>
                </a:solidFill>
                <a:latin typeface="Comic Sans MS"/>
                <a:cs typeface="Comic Sans MS"/>
              </a:rPr>
              <a:t>fatigue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1177" y="3193653"/>
            <a:ext cx="2019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To enhance sports </a:t>
            </a:r>
            <a:r>
              <a:rPr sz="1200" b="1" spc="-10" dirty="0">
                <a:solidFill>
                  <a:srgbClr val="333333"/>
                </a:solidFill>
                <a:latin typeface="Comic Sans MS"/>
                <a:cs typeface="Comic Sans MS"/>
              </a:rPr>
              <a:t>perfor…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03127" y="3627380"/>
            <a:ext cx="1657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Comic Sans MS"/>
                <a:cs typeface="Comic Sans MS"/>
              </a:rPr>
              <a:t>To boost </a:t>
            </a:r>
            <a:r>
              <a:rPr sz="1200" b="1" spc="-10" dirty="0">
                <a:solidFill>
                  <a:srgbClr val="333333"/>
                </a:solidFill>
                <a:latin typeface="Comic Sans MS"/>
                <a:cs typeface="Comic Sans MS"/>
              </a:rPr>
              <a:t>performance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5389" y="4061108"/>
            <a:ext cx="465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333750" y="2702718"/>
            <a:ext cx="1266190" cy="335280"/>
          </a:xfrm>
          <a:custGeom>
            <a:avLst/>
            <a:gdLst/>
            <a:ahLst/>
            <a:cxnLst/>
            <a:rect l="l" t="t" r="r" b="b"/>
            <a:pathLst>
              <a:path w="1266189" h="335280">
                <a:moveTo>
                  <a:pt x="1266186" y="335017"/>
                </a:moveTo>
                <a:lnTo>
                  <a:pt x="0" y="335017"/>
                </a:lnTo>
                <a:lnTo>
                  <a:pt x="0" y="0"/>
                </a:lnTo>
                <a:lnTo>
                  <a:pt x="1266186" y="0"/>
                </a:lnTo>
                <a:lnTo>
                  <a:pt x="1266186" y="335017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3750" y="3136446"/>
            <a:ext cx="836930" cy="335280"/>
          </a:xfrm>
          <a:custGeom>
            <a:avLst/>
            <a:gdLst/>
            <a:ahLst/>
            <a:cxnLst/>
            <a:rect l="l" t="t" r="r" b="b"/>
            <a:pathLst>
              <a:path w="836929" h="335279">
                <a:moveTo>
                  <a:pt x="836475" y="335017"/>
                </a:moveTo>
                <a:lnTo>
                  <a:pt x="0" y="335017"/>
                </a:lnTo>
                <a:lnTo>
                  <a:pt x="0" y="0"/>
                </a:lnTo>
                <a:lnTo>
                  <a:pt x="836475" y="0"/>
                </a:lnTo>
                <a:lnTo>
                  <a:pt x="836475" y="335017"/>
                </a:lnTo>
                <a:close/>
              </a:path>
            </a:pathLst>
          </a:custGeom>
          <a:solidFill>
            <a:srgbClr val="EB8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33750" y="3570174"/>
            <a:ext cx="789940" cy="335280"/>
          </a:xfrm>
          <a:custGeom>
            <a:avLst/>
            <a:gdLst/>
            <a:ahLst/>
            <a:cxnLst/>
            <a:rect l="l" t="t" r="r" b="b"/>
            <a:pathLst>
              <a:path w="789939" h="335279">
                <a:moveTo>
                  <a:pt x="789541" y="335017"/>
                </a:moveTo>
                <a:lnTo>
                  <a:pt x="0" y="335017"/>
                </a:lnTo>
                <a:lnTo>
                  <a:pt x="0" y="0"/>
                </a:lnTo>
                <a:lnTo>
                  <a:pt x="789541" y="0"/>
                </a:lnTo>
                <a:lnTo>
                  <a:pt x="789541" y="335017"/>
                </a:lnTo>
                <a:close/>
              </a:path>
            </a:pathLst>
          </a:custGeom>
          <a:solidFill>
            <a:srgbClr val="E1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33750" y="4003902"/>
            <a:ext cx="459105" cy="335280"/>
          </a:xfrm>
          <a:custGeom>
            <a:avLst/>
            <a:gdLst/>
            <a:ahLst/>
            <a:cxnLst/>
            <a:rect l="l" t="t" r="r" b="b"/>
            <a:pathLst>
              <a:path w="459104" h="335279">
                <a:moveTo>
                  <a:pt x="458914" y="335017"/>
                </a:moveTo>
                <a:lnTo>
                  <a:pt x="0" y="335017"/>
                </a:lnTo>
                <a:lnTo>
                  <a:pt x="0" y="0"/>
                </a:lnTo>
                <a:lnTo>
                  <a:pt x="458914" y="0"/>
                </a:lnTo>
                <a:lnTo>
                  <a:pt x="458914" y="33501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333750" y="2268991"/>
            <a:ext cx="1864360" cy="335280"/>
          </a:xfrm>
          <a:prstGeom prst="rect">
            <a:avLst/>
          </a:prstGeom>
          <a:solidFill>
            <a:srgbClr val="E669B9"/>
          </a:solidFill>
        </p:spPr>
        <p:txBody>
          <a:bodyPr vert="horz" wrap="square" lIns="0" tIns="85090" rIns="0" bIns="0" rtlCol="0">
            <a:spAutoFit/>
          </a:bodyPr>
          <a:lstStyle/>
          <a:p>
            <a:pPr marR="69215" algn="r">
              <a:lnSpc>
                <a:spcPct val="100000"/>
              </a:lnSpc>
              <a:spcBef>
                <a:spcPts val="67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3.6K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63436" y="2775136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2.4K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33726" y="3208863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1.6K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86791" y="3642591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1.5K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56164" y="4076319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C25B9"/>
                </a:solidFill>
                <a:latin typeface="Segoe UI"/>
                <a:cs typeface="Segoe UI"/>
              </a:rPr>
              <a:t>0.9K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24450" y="4467225"/>
            <a:ext cx="6848476" cy="234315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978525" y="4643120"/>
            <a:ext cx="568769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The main purpose of energy drink consumption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among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respondents is to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enhance energy and focus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.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majority of them do not consider limited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packaging as a significant factor, although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40%</a:t>
            </a:r>
            <a:r>
              <a:rPr sz="1800" b="1" spc="-24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do</a:t>
            </a:r>
            <a:endParaRPr sz="1800">
              <a:latin typeface="Comic Sans MS"/>
              <a:cs typeface="Comic Sans MS"/>
            </a:endParaRPr>
          </a:p>
          <a:p>
            <a:pPr marL="12700" marR="90805">
              <a:lnSpc>
                <a:spcPct val="114599"/>
              </a:lnSpc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care about it. Additionally, most respondents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prefer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energy drink prices to be between</a:t>
            </a:r>
            <a:r>
              <a:rPr sz="1800" spc="24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Rs 50-</a:t>
            </a:r>
            <a:r>
              <a:rPr sz="1800" b="1" spc="-20" dirty="0">
                <a:solidFill>
                  <a:srgbClr val="D5454F"/>
                </a:solidFill>
                <a:latin typeface="Comic Sans MS"/>
                <a:cs typeface="Comic Sans MS"/>
              </a:rPr>
              <a:t>100</a:t>
            </a:r>
            <a:r>
              <a:rPr sz="1800" spc="-20" dirty="0">
                <a:solidFill>
                  <a:srgbClr val="252423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790575"/>
            <a:ext cx="8001000" cy="1295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3959" y="924560"/>
            <a:ext cx="74079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0615" marR="5080" indent="-1098550">
              <a:lnSpc>
                <a:spcPct val="114599"/>
              </a:lnSpc>
              <a:spcBef>
                <a:spcPts val="100"/>
              </a:spcBef>
              <a:tabLst>
                <a:tab pos="587375" algn="l"/>
                <a:tab pos="2031364" algn="l"/>
                <a:tab pos="2082800" algn="l"/>
                <a:tab pos="2408555" algn="l"/>
                <a:tab pos="3225165" algn="l"/>
                <a:tab pos="3544570" algn="l"/>
                <a:tab pos="4866005" algn="l"/>
                <a:tab pos="5018405" algn="l"/>
                <a:tab pos="5302250" algn="l"/>
                <a:tab pos="5924550" algn="l"/>
              </a:tabLst>
            </a:pPr>
            <a:r>
              <a:rPr spc="-25" dirty="0">
                <a:solidFill>
                  <a:srgbClr val="120F21"/>
                </a:solidFill>
                <a:latin typeface="Comic Sans MS"/>
                <a:cs typeface="Comic Sans MS"/>
              </a:rPr>
              <a:t>#6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Challenge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	:</a:t>
            </a:r>
            <a:r>
              <a:rPr spc="100" dirty="0">
                <a:solidFill>
                  <a:srgbClr val="120F21"/>
                </a:solidFill>
                <a:latin typeface="Comic Sans MS"/>
                <a:cs typeface="Comic Sans MS"/>
              </a:rPr>
              <a:t> 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Provide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Insights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5" dirty="0">
                <a:solidFill>
                  <a:srgbClr val="120F21"/>
                </a:solidFill>
                <a:latin typeface="Comic Sans MS"/>
                <a:cs typeface="Comic Sans MS"/>
              </a:rPr>
              <a:t>to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5" dirty="0">
                <a:solidFill>
                  <a:srgbClr val="120F21"/>
                </a:solidFill>
                <a:latin typeface="Comic Sans MS"/>
                <a:cs typeface="Comic Sans MS"/>
              </a:rPr>
              <a:t>the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Marketing </a:t>
            </a:r>
            <a:r>
              <a:rPr spc="-20" dirty="0">
                <a:solidFill>
                  <a:srgbClr val="120F21"/>
                </a:solidFill>
                <a:latin typeface="Comic Sans MS"/>
                <a:cs typeface="Comic Sans MS"/>
              </a:rPr>
              <a:t>Team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5" dirty="0">
                <a:solidFill>
                  <a:srgbClr val="120F21"/>
                </a:solidFill>
                <a:latin typeface="Comic Sans MS"/>
                <a:cs typeface="Comic Sans MS"/>
              </a:rPr>
              <a:t>in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0" dirty="0">
                <a:solidFill>
                  <a:srgbClr val="120F21"/>
                </a:solidFill>
                <a:latin typeface="Comic Sans MS"/>
                <a:cs typeface="Comic Sans MS"/>
              </a:rPr>
              <a:t>Food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50" dirty="0">
                <a:solidFill>
                  <a:srgbClr val="120F21"/>
                </a:solidFill>
                <a:latin typeface="Comic Sans MS"/>
                <a:cs typeface="Comic Sans MS"/>
              </a:rPr>
              <a:t>&amp;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950" dirty="0">
                <a:solidFill>
                  <a:srgbClr val="120F21"/>
                </a:solidFill>
                <a:latin typeface="Comic Sans MS"/>
                <a:cs typeface="Comic Sans MS"/>
              </a:rPr>
              <a:t> 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Beverage	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Industry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075" y="2371725"/>
            <a:ext cx="11534775" cy="3990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400" y="762000"/>
            <a:ext cx="1333500" cy="133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725" y="2714688"/>
            <a:ext cx="11022965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indent="-182245">
              <a:lnSpc>
                <a:spcPct val="100000"/>
              </a:lnSpc>
              <a:spcBef>
                <a:spcPts val="100"/>
              </a:spcBef>
              <a:buChar char="-"/>
              <a:tabLst>
                <a:tab pos="194945" algn="l"/>
              </a:tabLst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CodeX,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German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beverage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company,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recently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launched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10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cities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India.</a:t>
            </a:r>
            <a:endParaRPr sz="2000">
              <a:latin typeface="Comic Sans MS"/>
              <a:cs typeface="Comic Sans MS"/>
            </a:endParaRPr>
          </a:p>
          <a:p>
            <a:pPr marL="12700" marR="187325" indent="182245">
              <a:lnSpc>
                <a:spcPct val="115599"/>
              </a:lnSpc>
              <a:spcBef>
                <a:spcPts val="1275"/>
              </a:spcBef>
              <a:buChar char="-"/>
              <a:tabLst>
                <a:tab pos="194945" algn="l"/>
              </a:tabLst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team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focused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increasing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brand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awareness,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share,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product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development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Indian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market.</a:t>
            </a:r>
            <a:endParaRPr sz="2000">
              <a:latin typeface="Comic Sans MS"/>
              <a:cs typeface="Comic Sans MS"/>
            </a:endParaRPr>
          </a:p>
          <a:p>
            <a:pPr marL="12700" marR="36830" indent="182245">
              <a:lnSpc>
                <a:spcPct val="115599"/>
              </a:lnSpc>
              <a:spcBef>
                <a:spcPts val="1275"/>
              </a:spcBef>
              <a:buChar char="-"/>
              <a:tabLst>
                <a:tab pos="194945" algn="l"/>
              </a:tabLst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gather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insights,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team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conducted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survey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among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10,000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respondents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10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cities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where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was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launched.</a:t>
            </a:r>
            <a:endParaRPr sz="2000">
              <a:latin typeface="Comic Sans MS"/>
              <a:cs typeface="Comic Sans MS"/>
            </a:endParaRPr>
          </a:p>
          <a:p>
            <a:pPr marL="12700" marR="372745" indent="182245" algn="just">
              <a:lnSpc>
                <a:spcPct val="115599"/>
              </a:lnSpc>
              <a:spcBef>
                <a:spcPts val="1275"/>
              </a:spcBef>
              <a:buChar char="-"/>
              <a:tabLst>
                <a:tab pos="194945" algn="l"/>
              </a:tabLst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Check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“Primary_Secondary_Insights.pdf”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answer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questions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analyzing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data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provided.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You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use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tool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your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choice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(Python,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SQL,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PowerBI,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Tableau,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Excel, PowerPoint)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96749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7" y="2223135"/>
            <a:ext cx="11315700" cy="46482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19150" y="419100"/>
            <a:ext cx="9667875" cy="1438275"/>
            <a:chOff x="819150" y="419100"/>
            <a:chExt cx="9667875" cy="1438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50" y="419100"/>
              <a:ext cx="9667875" cy="1438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968" y="563909"/>
              <a:ext cx="345430" cy="2954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01725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(7)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1725" y="838835"/>
            <a:ext cx="863219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area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of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business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should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focus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more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on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our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product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development?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58967" y="2859112"/>
            <a:ext cx="184086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Reduced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sugar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content</a:t>
            </a:r>
            <a:endParaRPr sz="1300" dirty="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97527" y="5968345"/>
            <a:ext cx="5022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3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72500" y="3450431"/>
            <a:ext cx="2910840" cy="2155190"/>
            <a:chOff x="8572500" y="3450431"/>
            <a:chExt cx="2910840" cy="2155190"/>
          </a:xfrm>
        </p:grpSpPr>
        <p:sp>
          <p:nvSpPr>
            <p:cNvPr id="13" name="object 13"/>
            <p:cNvSpPr/>
            <p:nvPr/>
          </p:nvSpPr>
          <p:spPr>
            <a:xfrm>
              <a:off x="8572500" y="3450431"/>
              <a:ext cx="2910840" cy="600710"/>
            </a:xfrm>
            <a:custGeom>
              <a:avLst/>
              <a:gdLst/>
              <a:ahLst/>
              <a:cxnLst/>
              <a:rect l="l" t="t" r="r" b="b"/>
              <a:pathLst>
                <a:path w="2910840" h="600710">
                  <a:moveTo>
                    <a:pt x="2910731" y="600403"/>
                  </a:moveTo>
                  <a:lnTo>
                    <a:pt x="0" y="600403"/>
                  </a:lnTo>
                  <a:lnTo>
                    <a:pt x="0" y="0"/>
                  </a:lnTo>
                  <a:lnTo>
                    <a:pt x="2910731" y="0"/>
                  </a:lnTo>
                  <a:lnTo>
                    <a:pt x="2910731" y="6004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72500" y="4227739"/>
              <a:ext cx="2373630" cy="600710"/>
            </a:xfrm>
            <a:custGeom>
              <a:avLst/>
              <a:gdLst/>
              <a:ahLst/>
              <a:cxnLst/>
              <a:rect l="l" t="t" r="r" b="b"/>
              <a:pathLst>
                <a:path w="2373629" h="600710">
                  <a:moveTo>
                    <a:pt x="2373563" y="600403"/>
                  </a:moveTo>
                  <a:lnTo>
                    <a:pt x="0" y="600403"/>
                  </a:lnTo>
                  <a:lnTo>
                    <a:pt x="0" y="0"/>
                  </a:lnTo>
                  <a:lnTo>
                    <a:pt x="2373563" y="0"/>
                  </a:lnTo>
                  <a:lnTo>
                    <a:pt x="2373563" y="60040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72500" y="5005047"/>
              <a:ext cx="1715770" cy="600710"/>
            </a:xfrm>
            <a:custGeom>
              <a:avLst/>
              <a:gdLst/>
              <a:ahLst/>
              <a:cxnLst/>
              <a:rect l="l" t="t" r="r" b="b"/>
              <a:pathLst>
                <a:path w="1715770" h="600710">
                  <a:moveTo>
                    <a:pt x="1715211" y="600403"/>
                  </a:moveTo>
                  <a:lnTo>
                    <a:pt x="0" y="600403"/>
                  </a:lnTo>
                  <a:lnTo>
                    <a:pt x="0" y="0"/>
                  </a:lnTo>
                  <a:lnTo>
                    <a:pt x="1715211" y="0"/>
                  </a:lnTo>
                  <a:lnTo>
                    <a:pt x="1715211" y="60040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572500" y="5782355"/>
            <a:ext cx="1163320" cy="600710"/>
          </a:xfrm>
          <a:custGeom>
            <a:avLst/>
            <a:gdLst/>
            <a:ahLst/>
            <a:cxnLst/>
            <a:rect l="l" t="t" r="r" b="b"/>
            <a:pathLst>
              <a:path w="1163320" h="600710">
                <a:moveTo>
                  <a:pt x="1162894" y="600403"/>
                </a:moveTo>
                <a:lnTo>
                  <a:pt x="0" y="600403"/>
                </a:lnTo>
                <a:lnTo>
                  <a:pt x="0" y="0"/>
                </a:lnTo>
                <a:lnTo>
                  <a:pt x="1162894" y="0"/>
                </a:lnTo>
                <a:lnTo>
                  <a:pt x="1162894" y="60040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72500" y="2673123"/>
            <a:ext cx="3489960" cy="6007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89865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495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98911" y="5960034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5332" y="2286063"/>
            <a:ext cx="142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52423"/>
                </a:solidFill>
                <a:latin typeface="Comic Sans MS"/>
                <a:cs typeface="Comic Sans MS"/>
              </a:rPr>
              <a:t>Health</a:t>
            </a:r>
            <a:r>
              <a:rPr sz="14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Concerns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3987" y="2753203"/>
            <a:ext cx="1355090" cy="1209040"/>
            <a:chOff x="2103987" y="2753203"/>
            <a:chExt cx="1355090" cy="1209040"/>
          </a:xfrm>
        </p:grpSpPr>
        <p:sp>
          <p:nvSpPr>
            <p:cNvPr id="21" name="object 21"/>
            <p:cNvSpPr/>
            <p:nvPr/>
          </p:nvSpPr>
          <p:spPr>
            <a:xfrm>
              <a:off x="2294716" y="2776599"/>
              <a:ext cx="1090930" cy="1185545"/>
            </a:xfrm>
            <a:custGeom>
              <a:avLst/>
              <a:gdLst/>
              <a:ahLst/>
              <a:cxnLst/>
              <a:rect l="l" t="t" r="r" b="b"/>
              <a:pathLst>
                <a:path w="1090929" h="1185545">
                  <a:moveTo>
                    <a:pt x="494863" y="1185282"/>
                  </a:moveTo>
                  <a:lnTo>
                    <a:pt x="441105" y="1183625"/>
                  </a:lnTo>
                  <a:lnTo>
                    <a:pt x="387707" y="1177195"/>
                  </a:lnTo>
                  <a:lnTo>
                    <a:pt x="335092" y="1166044"/>
                  </a:lnTo>
                  <a:lnTo>
                    <a:pt x="283676" y="1150259"/>
                  </a:lnTo>
                  <a:lnTo>
                    <a:pt x="233868" y="1129966"/>
                  </a:lnTo>
                  <a:lnTo>
                    <a:pt x="186061" y="1105326"/>
                  </a:lnTo>
                  <a:lnTo>
                    <a:pt x="140634" y="1076532"/>
                  </a:lnTo>
                  <a:lnTo>
                    <a:pt x="97946" y="1043814"/>
                  </a:lnTo>
                  <a:lnTo>
                    <a:pt x="58336" y="1007431"/>
                  </a:lnTo>
                  <a:lnTo>
                    <a:pt x="22118" y="967670"/>
                  </a:lnTo>
                  <a:lnTo>
                    <a:pt x="0" y="939441"/>
                  </a:lnTo>
                  <a:lnTo>
                    <a:pt x="486583" y="580963"/>
                  </a:lnTo>
                  <a:lnTo>
                    <a:pt x="653171" y="0"/>
                  </a:lnTo>
                  <a:lnTo>
                    <a:pt x="704161" y="17110"/>
                  </a:lnTo>
                  <a:lnTo>
                    <a:pt x="753427" y="38686"/>
                  </a:lnTo>
                  <a:lnTo>
                    <a:pt x="800580" y="64556"/>
                  </a:lnTo>
                  <a:lnTo>
                    <a:pt x="845247" y="94516"/>
                  </a:lnTo>
                  <a:lnTo>
                    <a:pt x="887073" y="128328"/>
                  </a:lnTo>
                  <a:lnTo>
                    <a:pt x="925727" y="165725"/>
                  </a:lnTo>
                  <a:lnTo>
                    <a:pt x="960904" y="206410"/>
                  </a:lnTo>
                  <a:lnTo>
                    <a:pt x="992324" y="250062"/>
                  </a:lnTo>
                  <a:lnTo>
                    <a:pt x="1019740" y="296334"/>
                  </a:lnTo>
                  <a:lnTo>
                    <a:pt x="1042933" y="344860"/>
                  </a:lnTo>
                  <a:lnTo>
                    <a:pt x="1061720" y="395256"/>
                  </a:lnTo>
                  <a:lnTo>
                    <a:pt x="1075953" y="447122"/>
                  </a:lnTo>
                  <a:lnTo>
                    <a:pt x="1085518" y="500048"/>
                  </a:lnTo>
                  <a:lnTo>
                    <a:pt x="1090339" y="553616"/>
                  </a:lnTo>
                  <a:lnTo>
                    <a:pt x="1090899" y="589474"/>
                  </a:lnTo>
                  <a:lnTo>
                    <a:pt x="1090380" y="607399"/>
                  </a:lnTo>
                  <a:lnTo>
                    <a:pt x="1085639" y="660974"/>
                  </a:lnTo>
                  <a:lnTo>
                    <a:pt x="1076154" y="713914"/>
                  </a:lnTo>
                  <a:lnTo>
                    <a:pt x="1061999" y="765802"/>
                  </a:lnTo>
                  <a:lnTo>
                    <a:pt x="1043288" y="816226"/>
                  </a:lnTo>
                  <a:lnTo>
                    <a:pt x="1020168" y="864787"/>
                  </a:lnTo>
                  <a:lnTo>
                    <a:pt x="992823" y="911100"/>
                  </a:lnTo>
                  <a:lnTo>
                    <a:pt x="961468" y="954799"/>
                  </a:lnTo>
                  <a:lnTo>
                    <a:pt x="926353" y="995537"/>
                  </a:lnTo>
                  <a:lnTo>
                    <a:pt x="887755" y="1032992"/>
                  </a:lnTo>
                  <a:lnTo>
                    <a:pt x="845980" y="1066868"/>
                  </a:lnTo>
                  <a:lnTo>
                    <a:pt x="801359" y="1096895"/>
                  </a:lnTo>
                  <a:lnTo>
                    <a:pt x="754245" y="1122836"/>
                  </a:lnTo>
                  <a:lnTo>
                    <a:pt x="705011" y="1144486"/>
                  </a:lnTo>
                  <a:lnTo>
                    <a:pt x="654047" y="1161674"/>
                  </a:lnTo>
                  <a:lnTo>
                    <a:pt x="601758" y="1174262"/>
                  </a:lnTo>
                  <a:lnTo>
                    <a:pt x="548556" y="1182153"/>
                  </a:lnTo>
                  <a:lnTo>
                    <a:pt x="512789" y="1184770"/>
                  </a:lnTo>
                  <a:lnTo>
                    <a:pt x="494863" y="1185282"/>
                  </a:lnTo>
                  <a:close/>
                </a:path>
              </a:pathLst>
            </a:custGeom>
            <a:solidFill>
              <a:srgbClr val="17CA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6934" y="2753203"/>
              <a:ext cx="771525" cy="963294"/>
            </a:xfrm>
            <a:custGeom>
              <a:avLst/>
              <a:gdLst/>
              <a:ahLst/>
              <a:cxnLst/>
              <a:rect l="l" t="t" r="r" b="b"/>
              <a:pathLst>
                <a:path w="771525" h="963295">
                  <a:moveTo>
                    <a:pt x="117782" y="962837"/>
                  </a:moveTo>
                  <a:lnTo>
                    <a:pt x="91438" y="924008"/>
                  </a:lnTo>
                  <a:lnTo>
                    <a:pt x="68186" y="883253"/>
                  </a:lnTo>
                  <a:lnTo>
                    <a:pt x="48166" y="840816"/>
                  </a:lnTo>
                  <a:lnTo>
                    <a:pt x="31498" y="796955"/>
                  </a:lnTo>
                  <a:lnTo>
                    <a:pt x="18284" y="751932"/>
                  </a:lnTo>
                  <a:lnTo>
                    <a:pt x="8601" y="706020"/>
                  </a:lnTo>
                  <a:lnTo>
                    <a:pt x="2510" y="659496"/>
                  </a:lnTo>
                  <a:lnTo>
                    <a:pt x="46" y="612639"/>
                  </a:lnTo>
                  <a:lnTo>
                    <a:pt x="0" y="600903"/>
                  </a:lnTo>
                  <a:lnTo>
                    <a:pt x="180" y="589174"/>
                  </a:lnTo>
                  <a:lnTo>
                    <a:pt x="3179" y="542348"/>
                  </a:lnTo>
                  <a:lnTo>
                    <a:pt x="9802" y="495896"/>
                  </a:lnTo>
                  <a:lnTo>
                    <a:pt x="20008" y="450098"/>
                  </a:lnTo>
                  <a:lnTo>
                    <a:pt x="33736" y="405229"/>
                  </a:lnTo>
                  <a:lnTo>
                    <a:pt x="50904" y="361561"/>
                  </a:lnTo>
                  <a:lnTo>
                    <a:pt x="71408" y="319356"/>
                  </a:lnTo>
                  <a:lnTo>
                    <a:pt x="95124" y="278869"/>
                  </a:lnTo>
                  <a:lnTo>
                    <a:pt x="121910" y="240344"/>
                  </a:lnTo>
                  <a:lnTo>
                    <a:pt x="151603" y="204013"/>
                  </a:lnTo>
                  <a:lnTo>
                    <a:pt x="184026" y="170095"/>
                  </a:lnTo>
                  <a:lnTo>
                    <a:pt x="218982" y="138795"/>
                  </a:lnTo>
                  <a:lnTo>
                    <a:pt x="256261" y="110300"/>
                  </a:lnTo>
                  <a:lnTo>
                    <a:pt x="295638" y="84784"/>
                  </a:lnTo>
                  <a:lnTo>
                    <a:pt x="336877" y="62399"/>
                  </a:lnTo>
                  <a:lnTo>
                    <a:pt x="379727" y="43281"/>
                  </a:lnTo>
                  <a:lnTo>
                    <a:pt x="423931" y="27545"/>
                  </a:lnTo>
                  <a:lnTo>
                    <a:pt x="469223" y="15286"/>
                  </a:lnTo>
                  <a:lnTo>
                    <a:pt x="515330" y="6577"/>
                  </a:lnTo>
                  <a:lnTo>
                    <a:pt x="561973" y="1471"/>
                  </a:lnTo>
                  <a:lnTo>
                    <a:pt x="608872" y="0"/>
                  </a:lnTo>
                  <a:lnTo>
                    <a:pt x="620601" y="201"/>
                  </a:lnTo>
                  <a:lnTo>
                    <a:pt x="667421" y="3281"/>
                  </a:lnTo>
                  <a:lnTo>
                    <a:pt x="713862" y="9984"/>
                  </a:lnTo>
                  <a:lnTo>
                    <a:pt x="759642" y="20270"/>
                  </a:lnTo>
                  <a:lnTo>
                    <a:pt x="770954" y="23395"/>
                  </a:lnTo>
                  <a:lnTo>
                    <a:pt x="604365" y="604359"/>
                  </a:lnTo>
                  <a:lnTo>
                    <a:pt x="117782" y="962837"/>
                  </a:lnTo>
                  <a:close/>
                </a:path>
              </a:pathLst>
            </a:custGeom>
            <a:solidFill>
              <a:srgbClr val="DF1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89928" y="3711199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0" y="0"/>
                  </a:moveTo>
                  <a:lnTo>
                    <a:pt x="49622" y="34501"/>
                  </a:lnTo>
                  <a:lnTo>
                    <a:pt x="163922" y="34501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08750" y="2969424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163922" y="3450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79250" y="3612432"/>
            <a:ext cx="725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60.45%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8159" y="2836155"/>
            <a:ext cx="725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39.55%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681" y="3158318"/>
            <a:ext cx="93211" cy="9717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39681" y="3478643"/>
            <a:ext cx="93211" cy="9431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457650" y="2971158"/>
            <a:ext cx="33591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1600" b="1" spc="-70" dirty="0">
                <a:solidFill>
                  <a:srgbClr val="1A1A1A"/>
                </a:solidFill>
                <a:latin typeface="Trebuchet MS"/>
                <a:cs typeface="Trebuchet MS"/>
              </a:rPr>
              <a:t>Yes </a:t>
            </a:r>
            <a:r>
              <a:rPr sz="1600" b="1" spc="-25" dirty="0">
                <a:solidFill>
                  <a:srgbClr val="1A1A1A"/>
                </a:solidFill>
                <a:latin typeface="Trebuchet MS"/>
                <a:cs typeface="Trebuchet MS"/>
              </a:rPr>
              <a:t>No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28163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19-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30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89521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31-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45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50878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15-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18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12235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46-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8870" y="6464264"/>
            <a:ext cx="281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65+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90800" y="5488381"/>
            <a:ext cx="820419" cy="950594"/>
          </a:xfrm>
          <a:custGeom>
            <a:avLst/>
            <a:gdLst/>
            <a:ahLst/>
            <a:cxnLst/>
            <a:rect l="l" t="t" r="r" b="b"/>
            <a:pathLst>
              <a:path w="820420" h="950595">
                <a:moveTo>
                  <a:pt x="819806" y="950518"/>
                </a:moveTo>
                <a:lnTo>
                  <a:pt x="0" y="950518"/>
                </a:lnTo>
                <a:lnTo>
                  <a:pt x="0" y="0"/>
                </a:lnTo>
                <a:lnTo>
                  <a:pt x="819806" y="0"/>
                </a:lnTo>
                <a:lnTo>
                  <a:pt x="819806" y="950518"/>
                </a:lnTo>
                <a:close/>
              </a:path>
            </a:pathLst>
          </a:custGeom>
          <a:solidFill>
            <a:srgbClr val="D9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2156" y="5843625"/>
            <a:ext cx="820419" cy="595630"/>
          </a:xfrm>
          <a:custGeom>
            <a:avLst/>
            <a:gdLst/>
            <a:ahLst/>
            <a:cxnLst/>
            <a:rect l="l" t="t" r="r" b="b"/>
            <a:pathLst>
              <a:path w="820420" h="595629">
                <a:moveTo>
                  <a:pt x="819806" y="595274"/>
                </a:moveTo>
                <a:lnTo>
                  <a:pt x="0" y="595274"/>
                </a:lnTo>
                <a:lnTo>
                  <a:pt x="0" y="0"/>
                </a:lnTo>
                <a:lnTo>
                  <a:pt x="819806" y="0"/>
                </a:lnTo>
                <a:lnTo>
                  <a:pt x="819806" y="595274"/>
                </a:lnTo>
                <a:close/>
              </a:path>
            </a:pathLst>
          </a:custGeom>
          <a:solidFill>
            <a:srgbClr val="6A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13514" y="6268479"/>
            <a:ext cx="820419" cy="170815"/>
          </a:xfrm>
          <a:custGeom>
            <a:avLst/>
            <a:gdLst/>
            <a:ahLst/>
            <a:cxnLst/>
            <a:rect l="l" t="t" r="r" b="b"/>
            <a:pathLst>
              <a:path w="820420" h="170814">
                <a:moveTo>
                  <a:pt x="819806" y="170421"/>
                </a:moveTo>
                <a:lnTo>
                  <a:pt x="0" y="170421"/>
                </a:lnTo>
                <a:lnTo>
                  <a:pt x="0" y="0"/>
                </a:lnTo>
                <a:lnTo>
                  <a:pt x="819806" y="0"/>
                </a:lnTo>
                <a:lnTo>
                  <a:pt x="819806" y="170421"/>
                </a:lnTo>
                <a:close/>
              </a:path>
            </a:pathLst>
          </a:custGeom>
          <a:solidFill>
            <a:srgbClr val="D545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4871" y="6362890"/>
            <a:ext cx="820419" cy="76200"/>
          </a:xfrm>
          <a:custGeom>
            <a:avLst/>
            <a:gdLst/>
            <a:ahLst/>
            <a:cxnLst/>
            <a:rect l="l" t="t" r="r" b="b"/>
            <a:pathLst>
              <a:path w="820420" h="76200">
                <a:moveTo>
                  <a:pt x="819806" y="76009"/>
                </a:moveTo>
                <a:lnTo>
                  <a:pt x="0" y="76009"/>
                </a:lnTo>
                <a:lnTo>
                  <a:pt x="0" y="0"/>
                </a:lnTo>
                <a:lnTo>
                  <a:pt x="819806" y="0"/>
                </a:lnTo>
                <a:lnTo>
                  <a:pt x="819806" y="76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29442" y="4230624"/>
            <a:ext cx="820419" cy="2208530"/>
          </a:xfrm>
          <a:prstGeom prst="rect">
            <a:avLst/>
          </a:prstGeom>
          <a:solidFill>
            <a:srgbClr val="118CFF"/>
          </a:solidFill>
        </p:spPr>
        <p:txBody>
          <a:bodyPr vert="horz" wrap="square" lIns="0" tIns="6350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5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55.2%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69523" y="5247081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23.8%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30880" y="5602325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14.9%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36142" y="6027179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4.3%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97499" y="6121590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1.9%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72150" y="3502025"/>
            <a:ext cx="624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The m</a:t>
            </a:r>
            <a:r>
              <a:rPr sz="1800" spc="-605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1950" b="1" spc="-825" baseline="-23504" dirty="0">
                <a:solidFill>
                  <a:srgbClr val="333333"/>
                </a:solidFill>
                <a:latin typeface="Comic Sans MS"/>
                <a:cs typeface="Comic Sans MS"/>
              </a:rPr>
              <a:t>M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sz="1800" spc="-905" dirty="0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or</a:t>
            </a:r>
            <a:r>
              <a:rPr sz="1950" b="1" spc="-900" baseline="-2350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p</a:t>
            </a:r>
            <a:r>
              <a:rPr sz="1800" spc="-740" dirty="0">
                <a:solidFill>
                  <a:srgbClr val="252423"/>
                </a:solidFill>
                <a:latin typeface="Comic Sans MS"/>
                <a:cs typeface="Comic Sans MS"/>
              </a:rPr>
              <a:t>u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n</a:t>
            </a:r>
            <a:r>
              <a:rPr sz="1950" b="1" spc="-997" baseline="-23504" dirty="0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sz="1800" spc="-204" dirty="0">
                <a:solidFill>
                  <a:srgbClr val="252423"/>
                </a:solidFill>
                <a:latin typeface="Comic Sans MS"/>
                <a:cs typeface="Comic Sans MS"/>
              </a:rPr>
              <a:t>r</a:t>
            </a:r>
            <a:r>
              <a:rPr sz="1950" b="1" spc="-622" baseline="-23504" dirty="0">
                <a:solidFill>
                  <a:srgbClr val="333333"/>
                </a:solidFill>
                <a:latin typeface="Comic Sans MS"/>
                <a:cs typeface="Comic Sans MS"/>
              </a:rPr>
              <a:t>t</a:t>
            </a:r>
            <a:r>
              <a:rPr sz="1800" spc="-555" dirty="0">
                <a:solidFill>
                  <a:srgbClr val="252423"/>
                </a:solidFill>
                <a:latin typeface="Comic Sans MS"/>
                <a:cs typeface="Comic Sans MS"/>
              </a:rPr>
              <a:t>p</a:t>
            </a:r>
            <a:r>
              <a:rPr sz="1950" b="1" spc="-195" baseline="-23504" dirty="0">
                <a:solidFill>
                  <a:srgbClr val="333333"/>
                </a:solidFill>
                <a:latin typeface="Comic Sans MS"/>
                <a:cs typeface="Comic Sans MS"/>
              </a:rPr>
              <a:t>u</a:t>
            </a:r>
            <a:r>
              <a:rPr sz="1800" spc="-825" dirty="0">
                <a:solidFill>
                  <a:srgbClr val="252423"/>
                </a:solidFill>
                <a:latin typeface="Comic Sans MS"/>
                <a:cs typeface="Comic Sans MS"/>
              </a:rPr>
              <a:t>o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sz="1950" b="1" spc="-794" baseline="-23504" dirty="0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sz="1800" spc="-355" dirty="0">
                <a:solidFill>
                  <a:srgbClr val="252423"/>
                </a:solidFill>
                <a:latin typeface="Comic Sans MS"/>
                <a:cs typeface="Comic Sans MS"/>
              </a:rPr>
              <a:t>s</a:t>
            </a:r>
            <a:r>
              <a:rPr sz="1950" b="1" spc="-7" baseline="-23504" dirty="0">
                <a:solidFill>
                  <a:srgbClr val="333333"/>
                </a:solidFill>
                <a:latin typeface="Comic Sans MS"/>
                <a:cs typeface="Comic Sans MS"/>
              </a:rPr>
              <a:t>l</a:t>
            </a:r>
            <a:r>
              <a:rPr sz="1800" spc="-420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i</a:t>
            </a:r>
            <a:r>
              <a:rPr sz="1950" b="1" spc="-135" baseline="-23504" dirty="0">
                <a:solidFill>
                  <a:srgbClr val="333333"/>
                </a:solidFill>
                <a:latin typeface="Comic Sans MS"/>
                <a:cs typeface="Comic Sans MS"/>
              </a:rPr>
              <a:t>n</a:t>
            </a:r>
            <a:r>
              <a:rPr sz="1800" spc="-860" dirty="0">
                <a:solidFill>
                  <a:srgbClr val="252423"/>
                </a:solidFill>
                <a:latin typeface="Comic Sans MS"/>
                <a:cs typeface="Comic Sans MS"/>
              </a:rPr>
              <a:t>o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g</a:t>
            </a:r>
            <a:r>
              <a:rPr sz="1950" b="1" spc="-690" baseline="-23504" dirty="0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sz="1800" spc="-459" dirty="0">
                <a:solidFill>
                  <a:srgbClr val="252423"/>
                </a:solidFill>
                <a:latin typeface="Comic Sans MS"/>
                <a:cs typeface="Comic Sans MS"/>
              </a:rPr>
              <a:t>f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950" b="1" spc="-742" baseline="-23504" dirty="0">
                <a:solidFill>
                  <a:srgbClr val="333333"/>
                </a:solidFill>
                <a:latin typeface="Comic Sans MS"/>
                <a:cs typeface="Comic Sans MS"/>
              </a:rPr>
              <a:t>d</a:t>
            </a:r>
            <a:r>
              <a:rPr sz="1800" spc="-495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i</a:t>
            </a:r>
            <a:r>
              <a:rPr sz="1950" b="1" spc="-900" baseline="-2350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800" spc="-345" dirty="0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sz="1950" b="1" spc="-509" baseline="-23504" dirty="0">
                <a:solidFill>
                  <a:srgbClr val="333333"/>
                </a:solidFill>
                <a:latin typeface="Comic Sans MS"/>
                <a:cs typeface="Comic Sans MS"/>
              </a:rPr>
              <a:t>n</a:t>
            </a:r>
            <a:r>
              <a:rPr sz="1800" spc="-650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1950" b="1" baseline="-23504" dirty="0">
                <a:solidFill>
                  <a:srgbClr val="333333"/>
                </a:solidFill>
                <a:latin typeface="Comic Sans MS"/>
                <a:cs typeface="Comic Sans MS"/>
              </a:rPr>
              <a:t>t</a:t>
            </a:r>
            <a:r>
              <a:rPr sz="1950" b="1" spc="-900" baseline="-23504" dirty="0">
                <a:solidFill>
                  <a:srgbClr val="333333"/>
                </a:solidFill>
                <a:latin typeface="Comic Sans MS"/>
                <a:cs typeface="Comic Sans MS"/>
              </a:rPr>
              <a:t>s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rgy drink consumption among</a:t>
            </a:r>
            <a:r>
              <a:rPr sz="1800" spc="15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400" b="1" spc="-30" baseline="-27777" dirty="0">
                <a:solidFill>
                  <a:srgbClr val="1A1A1A"/>
                </a:solidFill>
                <a:latin typeface="Segoe UI"/>
                <a:cs typeface="Segoe UI"/>
              </a:rPr>
              <a:t>2.5K</a:t>
            </a:r>
            <a:endParaRPr sz="2400" baseline="-27777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72150" y="4090670"/>
            <a:ext cx="5709285" cy="123815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14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majority of them do not consider limited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endParaRPr sz="1800" dirty="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lang="en-US" sz="1800" dirty="0" err="1">
                <a:solidFill>
                  <a:srgbClr val="252423"/>
                </a:solidFill>
                <a:latin typeface="Comic Sans MS"/>
                <a:cs typeface="Comic Sans MS"/>
              </a:rPr>
              <a:t>packagi</a:t>
            </a:r>
            <a:r>
              <a:rPr lang="en-US" sz="1800" spc="-650" dirty="0" err="1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lang="en-US" sz="1950" b="1" spc="-105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W</a:t>
            </a:r>
            <a:r>
              <a:rPr lang="en-US" sz="1800" spc="-254" dirty="0" err="1">
                <a:solidFill>
                  <a:srgbClr val="252423"/>
                </a:solidFill>
                <a:latin typeface="Comic Sans MS"/>
                <a:cs typeface="Comic Sans MS"/>
              </a:rPr>
              <a:t>g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i</a:t>
            </a:r>
            <a:r>
              <a:rPr lang="en-US" sz="1950" b="1" spc="-509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d</a:t>
            </a:r>
            <a:r>
              <a:rPr lang="en-US" sz="1800" spc="-585" dirty="0" err="1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lang="en-US" sz="1950" b="1" spc="-21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lang="en-US" sz="1800" spc="-735" dirty="0" err="1">
                <a:solidFill>
                  <a:srgbClr val="252423"/>
                </a:solidFill>
                <a:latin typeface="Comic Sans MS"/>
                <a:cs typeface="Comic Sans MS"/>
              </a:rPr>
              <a:t>s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lang="en-US" sz="1950" b="1" spc="-7" baseline="32051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lang="en-US" sz="1950" b="1" spc="-81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lang="en-US" sz="1800" spc="-385" dirty="0" err="1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lang="en-US" sz="1950" b="1" spc="-72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n</a:t>
            </a:r>
            <a:r>
              <a:rPr lang="en-US" sz="1800" spc="-395" dirty="0" err="1">
                <a:solidFill>
                  <a:srgbClr val="252423"/>
                </a:solidFill>
                <a:latin typeface="Comic Sans MS"/>
                <a:cs typeface="Comic Sans MS"/>
              </a:rPr>
              <a:t>s</a:t>
            </a:r>
            <a:r>
              <a:rPr lang="en-US" sz="1950" b="1" spc="-450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g</a:t>
            </a:r>
            <a:r>
              <a:rPr lang="en-US" sz="1800" spc="-210" dirty="0" err="1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lang="en-US" sz="1950" b="1" spc="-78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lang="en-US" sz="1800" dirty="0" err="1">
                <a:solidFill>
                  <a:srgbClr val="252423"/>
                </a:solidFill>
                <a:latin typeface="Comic Sans MS"/>
                <a:cs typeface="Comic Sans MS"/>
              </a:rPr>
              <a:t>g</a:t>
            </a:r>
            <a:r>
              <a:rPr lang="en-US" sz="1800" spc="-815" dirty="0" err="1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o</a:t>
            </a:r>
            <a:r>
              <a:rPr lang="en-US" sz="1950" b="1" spc="-802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f</a:t>
            </a:r>
            <a:r>
              <a:rPr lang="en-US" sz="1800" dirty="0" err="1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lang="en-US" sz="1800" spc="-330" dirty="0" err="1">
                <a:solidFill>
                  <a:srgbClr val="252423"/>
                </a:solidFill>
                <a:latin typeface="Comic Sans MS"/>
                <a:cs typeface="Comic Sans MS"/>
              </a:rPr>
              <a:t>f</a:t>
            </a:r>
            <a:r>
              <a:rPr lang="en-US" sz="1950" b="1" spc="-509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f</a:t>
            </a:r>
            <a:r>
              <a:rPr lang="en-US" sz="1800" spc="-170" dirty="0" err="1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lang="en-US" sz="1950" b="1" spc="-284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l</a:t>
            </a:r>
            <a:r>
              <a:rPr lang="en-US" sz="1800" spc="-740" dirty="0" err="1">
                <a:solidFill>
                  <a:srgbClr val="252423"/>
                </a:solidFill>
                <a:latin typeface="Comic Sans MS"/>
                <a:cs typeface="Comic Sans MS"/>
              </a:rPr>
              <a:t>c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lang="en-US" sz="1950" b="1" spc="-930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v</a:t>
            </a:r>
            <a:r>
              <a:rPr lang="en-US" sz="1800" spc="-305" dirty="0" err="1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lang="en-US" sz="1950" b="1" spc="-569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o</a:t>
            </a:r>
            <a:r>
              <a:rPr lang="en-US" sz="1800" spc="-565" dirty="0" err="1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lang="en-US" sz="1950" b="1" spc="-97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lang="en-US" sz="1800" spc="-790" dirty="0" err="1">
                <a:solidFill>
                  <a:srgbClr val="252423"/>
                </a:solidFill>
                <a:latin typeface="Comic Sans MS"/>
                <a:cs typeface="Comic Sans MS"/>
              </a:rPr>
              <a:t>t</a:t>
            </a:r>
            <a:r>
              <a:rPr lang="en-US" sz="1950" b="1" baseline="32051" dirty="0" err="1">
                <a:solidFill>
                  <a:srgbClr val="333333"/>
                </a:solidFill>
                <a:latin typeface="Comic Sans MS"/>
                <a:cs typeface="Comic Sans MS"/>
              </a:rPr>
              <a:t>s</a:t>
            </a:r>
            <a:r>
              <a:rPr lang="en-US" sz="1950" b="1" spc="187" baseline="32051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factor, although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40%</a:t>
            </a:r>
            <a:r>
              <a:rPr sz="1800" b="1" spc="-24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1800" spc="-125" dirty="0">
                <a:solidFill>
                  <a:srgbClr val="252423"/>
                </a:solidFill>
                <a:latin typeface="Comic Sans MS"/>
                <a:cs typeface="Comic Sans MS"/>
              </a:rPr>
              <a:t>d</a:t>
            </a:r>
            <a:r>
              <a:rPr sz="2400" b="1" spc="-1050" baseline="17361" dirty="0">
                <a:solidFill>
                  <a:srgbClr val="1A1A1A"/>
                </a:solidFill>
                <a:latin typeface="Segoe UI"/>
                <a:cs typeface="Segoe UI"/>
              </a:rPr>
              <a:t>2</a:t>
            </a:r>
            <a:r>
              <a:rPr sz="1800" spc="-150" dirty="0">
                <a:solidFill>
                  <a:srgbClr val="252423"/>
                </a:solidFill>
                <a:latin typeface="Comic Sans MS"/>
                <a:cs typeface="Comic Sans MS"/>
              </a:rPr>
              <a:t>o</a:t>
            </a:r>
            <a:r>
              <a:rPr sz="2400" b="1" spc="75" baseline="17361" dirty="0">
                <a:solidFill>
                  <a:srgbClr val="1A1A1A"/>
                </a:solidFill>
                <a:latin typeface="Segoe UI"/>
                <a:cs typeface="Segoe UI"/>
              </a:rPr>
              <a:t>.0K</a:t>
            </a:r>
            <a:endParaRPr sz="2400" baseline="17361" dirty="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care about it. Additionally, most respondents </a:t>
            </a:r>
            <a:r>
              <a:rPr sz="1800" spc="-10" dirty="0" err="1">
                <a:solidFill>
                  <a:srgbClr val="252423"/>
                </a:solidFill>
                <a:latin typeface="Comic Sans MS"/>
                <a:cs typeface="Comic Sans MS"/>
              </a:rPr>
              <a:t>prefer</a:t>
            </a:r>
            <a:r>
              <a:rPr lang="en-US" sz="1800" spc="-10" dirty="0" err="1">
                <a:solidFill>
                  <a:srgbClr val="252423"/>
                </a:solidFill>
                <a:latin typeface="Comic Sans MS"/>
                <a:cs typeface="Comic Sans MS"/>
              </a:rPr>
              <a:t>z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97550" y="3816350"/>
            <a:ext cx="534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respondents is to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enhance energy and focus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.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72150" y="5073650"/>
            <a:ext cx="507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800" spc="-55" dirty="0">
                <a:solidFill>
                  <a:srgbClr val="252423"/>
                </a:solidFill>
                <a:latin typeface="Comic Sans MS"/>
                <a:cs typeface="Comic Sans MS"/>
              </a:rPr>
              <a:t>d</a:t>
            </a:r>
            <a:r>
              <a:rPr sz="1950" b="1" spc="-1425" baseline="-17094" dirty="0">
                <a:solidFill>
                  <a:srgbClr val="333333"/>
                </a:solidFill>
                <a:latin typeface="Comic Sans MS"/>
                <a:cs typeface="Comic Sans MS"/>
              </a:rPr>
              <a:t>H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r</a:t>
            </a:r>
            <a:r>
              <a:rPr sz="1800" spc="-425" dirty="0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sz="1950" b="1" spc="-465" baseline="-1709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800" spc="-640" dirty="0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sz="1950" b="1" spc="-135" baseline="-17094" dirty="0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sz="1800" spc="-890" dirty="0">
                <a:solidFill>
                  <a:srgbClr val="252423"/>
                </a:solidFill>
                <a:latin typeface="Comic Sans MS"/>
                <a:cs typeface="Comic Sans MS"/>
              </a:rPr>
              <a:t>k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lt</a:t>
            </a:r>
            <a:r>
              <a:rPr sz="1950" b="1" spc="-442" baseline="-17094" dirty="0">
                <a:solidFill>
                  <a:srgbClr val="333333"/>
                </a:solidFill>
                <a:latin typeface="Comic Sans MS"/>
                <a:cs typeface="Comic Sans MS"/>
              </a:rPr>
              <a:t>h</a:t>
            </a:r>
            <a:r>
              <a:rPr sz="1800" spc="-670" dirty="0">
                <a:solidFill>
                  <a:srgbClr val="252423"/>
                </a:solidFill>
                <a:latin typeface="Comic Sans MS"/>
                <a:cs typeface="Comic Sans MS"/>
              </a:rPr>
              <a:t>p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i</a:t>
            </a:r>
            <a:r>
              <a:rPr sz="1950" b="1" spc="-637" baseline="-1709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800" spc="-445" dirty="0">
                <a:solidFill>
                  <a:srgbClr val="252423"/>
                </a:solidFill>
                <a:latin typeface="Comic Sans MS"/>
                <a:cs typeface="Comic Sans MS"/>
              </a:rPr>
              <a:t>r</a:t>
            </a:r>
            <a:r>
              <a:rPr sz="1950" b="1" spc="-277" baseline="-17094" dirty="0">
                <a:solidFill>
                  <a:srgbClr val="333333"/>
                </a:solidFill>
                <a:latin typeface="Comic Sans MS"/>
                <a:cs typeface="Comic Sans MS"/>
              </a:rPr>
              <a:t>r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i</a:t>
            </a:r>
            <a:r>
              <a:rPr sz="1800" spc="-685" dirty="0">
                <a:solidFill>
                  <a:srgbClr val="252423"/>
                </a:solidFill>
                <a:latin typeface="Comic Sans MS"/>
                <a:cs typeface="Comic Sans MS"/>
              </a:rPr>
              <a:t>c</a:t>
            </a:r>
            <a:r>
              <a:rPr sz="1950" b="1" spc="-60" baseline="-17094" dirty="0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sz="1800" spc="-950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l</a:t>
            </a:r>
            <a:r>
              <a:rPr sz="1950" b="1" spc="-37" baseline="-17094" dirty="0">
                <a:solidFill>
                  <a:srgbClr val="333333"/>
                </a:solidFill>
                <a:latin typeface="Comic Sans MS"/>
                <a:cs typeface="Comic Sans MS"/>
              </a:rPr>
              <a:t>t</a:t>
            </a:r>
            <a:r>
              <a:rPr sz="1800" spc="-855" dirty="0">
                <a:solidFill>
                  <a:srgbClr val="252423"/>
                </a:solidFill>
                <a:latin typeface="Comic Sans MS"/>
                <a:cs typeface="Comic Sans MS"/>
              </a:rPr>
              <a:t>s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er</a:t>
            </a:r>
            <a:r>
              <a:rPr sz="1950" b="1" spc="-960" baseline="-17094" dirty="0">
                <a:solidFill>
                  <a:srgbClr val="333333"/>
                </a:solidFill>
                <a:latin typeface="Comic Sans MS"/>
                <a:cs typeface="Comic Sans MS"/>
              </a:rPr>
              <a:t>n</a:t>
            </a:r>
            <a:r>
              <a:rPr sz="1800" spc="-210" dirty="0">
                <a:solidFill>
                  <a:srgbClr val="252423"/>
                </a:solidFill>
                <a:latin typeface="Comic Sans MS"/>
                <a:cs typeface="Comic Sans MS"/>
              </a:rPr>
              <a:t>t</a:t>
            </a:r>
            <a:r>
              <a:rPr sz="1950" b="1" spc="-772" baseline="-17094" dirty="0">
                <a:solidFill>
                  <a:srgbClr val="333333"/>
                </a:solidFill>
                <a:latin typeface="Comic Sans MS"/>
                <a:cs typeface="Comic Sans MS"/>
              </a:rPr>
              <a:t>a</a:t>
            </a:r>
            <a:r>
              <a:rPr sz="1800" spc="-434" dirty="0">
                <a:solidFill>
                  <a:srgbClr val="252423"/>
                </a:solidFill>
                <a:latin typeface="Comic Sans MS"/>
                <a:cs typeface="Comic Sans MS"/>
              </a:rPr>
              <a:t>o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t</a:t>
            </a:r>
            <a:r>
              <a:rPr sz="1950" b="1" spc="-15" baseline="-17094" dirty="0">
                <a:solidFill>
                  <a:srgbClr val="333333"/>
                </a:solidFill>
                <a:latin typeface="Comic Sans MS"/>
                <a:cs typeface="Comic Sans MS"/>
              </a:rPr>
              <a:t>i</a:t>
            </a:r>
            <a:r>
              <a:rPr sz="1800" spc="-1065" dirty="0">
                <a:solidFill>
                  <a:srgbClr val="252423"/>
                </a:solidFill>
                <a:latin typeface="Comic Sans MS"/>
                <a:cs typeface="Comic Sans MS"/>
              </a:rPr>
              <a:t>b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v</a:t>
            </a:r>
            <a:r>
              <a:rPr sz="1950" b="1" spc="-450" baseline="-17094" dirty="0">
                <a:solidFill>
                  <a:srgbClr val="333333"/>
                </a:solidFill>
                <a:latin typeface="Comic Sans MS"/>
                <a:cs typeface="Comic Sans MS"/>
              </a:rPr>
              <a:t>e</a:t>
            </a:r>
            <a:r>
              <a:rPr sz="1800" spc="-690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1950" b="1" baseline="-17094" dirty="0">
                <a:solidFill>
                  <a:srgbClr val="333333"/>
                </a:solidFill>
                <a:latin typeface="Comic Sans MS"/>
                <a:cs typeface="Comic Sans MS"/>
              </a:rPr>
              <a:t>s</a:t>
            </a:r>
            <a:r>
              <a:rPr sz="1950" b="1" spc="44" baseline="-17094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between</a:t>
            </a:r>
            <a:r>
              <a:rPr sz="1800" spc="24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D5454F"/>
                </a:solidFill>
                <a:latin typeface="Comic Sans MS"/>
                <a:cs typeface="Comic Sans MS"/>
              </a:rPr>
              <a:t>Rs 50-</a:t>
            </a:r>
            <a:r>
              <a:rPr sz="1800" b="1" spc="-860" dirty="0">
                <a:solidFill>
                  <a:srgbClr val="D5454F"/>
                </a:solidFill>
                <a:latin typeface="Comic Sans MS"/>
                <a:cs typeface="Comic Sans MS"/>
              </a:rPr>
              <a:t>1</a:t>
            </a:r>
            <a:r>
              <a:rPr sz="2400" b="1" spc="-127" baseline="-22569" dirty="0">
                <a:solidFill>
                  <a:srgbClr val="1A1A1A"/>
                </a:solidFill>
                <a:latin typeface="Segoe UI"/>
                <a:cs typeface="Segoe UI"/>
              </a:rPr>
              <a:t>1</a:t>
            </a:r>
            <a:r>
              <a:rPr sz="1800" b="1" spc="-1035" dirty="0">
                <a:solidFill>
                  <a:srgbClr val="D5454F"/>
                </a:solidFill>
                <a:latin typeface="Comic Sans MS"/>
                <a:cs typeface="Comic Sans MS"/>
              </a:rPr>
              <a:t>0</a:t>
            </a:r>
            <a:r>
              <a:rPr sz="2400" b="1" spc="-15" baseline="-22569" dirty="0">
                <a:solidFill>
                  <a:srgbClr val="1A1A1A"/>
                </a:solidFill>
                <a:latin typeface="Segoe UI"/>
                <a:cs typeface="Segoe UI"/>
              </a:rPr>
              <a:t>.</a:t>
            </a:r>
            <a:r>
              <a:rPr sz="2400" b="1" spc="-509" baseline="-22569" dirty="0">
                <a:solidFill>
                  <a:srgbClr val="1A1A1A"/>
                </a:solidFill>
                <a:latin typeface="Segoe UI"/>
                <a:cs typeface="Segoe UI"/>
              </a:rPr>
              <a:t>5</a:t>
            </a:r>
            <a:r>
              <a:rPr sz="1800" b="1" spc="-780" dirty="0">
                <a:solidFill>
                  <a:srgbClr val="D5454F"/>
                </a:solidFill>
                <a:latin typeface="Comic Sans MS"/>
                <a:cs typeface="Comic Sans MS"/>
              </a:rPr>
              <a:t>0</a:t>
            </a:r>
            <a:r>
              <a:rPr sz="2400" b="1" spc="-419" baseline="-22569" dirty="0">
                <a:solidFill>
                  <a:srgbClr val="1A1A1A"/>
                </a:solidFill>
                <a:latin typeface="Segoe UI"/>
                <a:cs typeface="Segoe UI"/>
              </a:rPr>
              <a:t>K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47B8AD-3B74-27D5-3401-20C05AF9BD20}"/>
              </a:ext>
            </a:extLst>
          </p:cNvPr>
          <p:cNvGrpSpPr/>
          <p:nvPr/>
        </p:nvGrpSpPr>
        <p:grpSpPr>
          <a:xfrm>
            <a:off x="1001117" y="2223134"/>
            <a:ext cx="12410083" cy="4672965"/>
            <a:chOff x="-3936" y="-3936"/>
            <a:chExt cx="12382300" cy="465124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60B5CFF-9E7F-741A-6195-F020D097044D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-3936" y="-3936"/>
              <a:ext cx="11320273" cy="4651249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E8FF15-EE7D-01CC-2E8D-514A51378B2C}"/>
                </a:ext>
              </a:extLst>
            </p:cNvPr>
            <p:cNvSpPr/>
            <p:nvPr/>
          </p:nvSpPr>
          <p:spPr>
            <a:xfrm>
              <a:off x="5709642" y="723633"/>
              <a:ext cx="2413982" cy="2395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300" b="1" kern="100">
                  <a:solidFill>
                    <a:srgbClr val="33333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Reduced sugar content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7DD72C-83CD-0B3F-8589-B474DB3C171E}"/>
                </a:ext>
              </a:extLst>
            </p:cNvPr>
            <p:cNvSpPr/>
            <p:nvPr/>
          </p:nvSpPr>
          <p:spPr>
            <a:xfrm>
              <a:off x="5547420" y="1500941"/>
              <a:ext cx="2629664" cy="2395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300" b="1" kern="100">
                  <a:solidFill>
                    <a:srgbClr val="33333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More natural ingredients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544DA4-92DD-F2B7-B1F9-E55880ABBDE6}"/>
                </a:ext>
              </a:extLst>
            </p:cNvPr>
            <p:cNvSpPr/>
            <p:nvPr/>
          </p:nvSpPr>
          <p:spPr>
            <a:xfrm>
              <a:off x="5667971" y="2278249"/>
              <a:ext cx="2469511" cy="239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300" b="1" kern="100">
                  <a:solidFill>
                    <a:srgbClr val="33333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Wider range of flavors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02F566-EA89-C808-A818-D4DA576D89E4}"/>
                </a:ext>
              </a:extLst>
            </p:cNvPr>
            <p:cNvSpPr/>
            <p:nvPr/>
          </p:nvSpPr>
          <p:spPr>
            <a:xfrm>
              <a:off x="5764709" y="3055557"/>
              <a:ext cx="2340767" cy="239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300" b="1" kern="100">
                  <a:solidFill>
                    <a:srgbClr val="33333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Healthier alternatives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5" name="Shape 22795">
              <a:extLst>
                <a:ext uri="{FF2B5EF4-FFF2-40B4-BE49-F238E27FC236}">
                  <a16:creationId xmlns:a16="http://schemas.microsoft.com/office/drawing/2014/main" id="{7EE6035E-A70D-CF0A-EE9F-9D8DA2128909}"/>
                </a:ext>
              </a:extLst>
            </p:cNvPr>
            <p:cNvSpPr/>
            <p:nvPr/>
          </p:nvSpPr>
          <p:spPr>
            <a:xfrm>
              <a:off x="7610476" y="491898"/>
              <a:ext cx="3489848" cy="600403"/>
            </a:xfrm>
            <a:custGeom>
              <a:avLst/>
              <a:gdLst/>
              <a:ahLst/>
              <a:cxnLst/>
              <a:rect l="0" t="0" r="0" b="0"/>
              <a:pathLst>
                <a:path w="3489848" h="600403">
                  <a:moveTo>
                    <a:pt x="0" y="0"/>
                  </a:moveTo>
                  <a:lnTo>
                    <a:pt x="3489848" y="0"/>
                  </a:lnTo>
                  <a:lnTo>
                    <a:pt x="3489848" y="600403"/>
                  </a:lnTo>
                  <a:lnTo>
                    <a:pt x="0" y="600403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Shape 22796">
              <a:extLst>
                <a:ext uri="{FF2B5EF4-FFF2-40B4-BE49-F238E27FC236}">
                  <a16:creationId xmlns:a16="http://schemas.microsoft.com/office/drawing/2014/main" id="{2B2E16AC-A8D0-243F-C5FA-48F0D0D4A959}"/>
                </a:ext>
              </a:extLst>
            </p:cNvPr>
            <p:cNvSpPr/>
            <p:nvPr/>
          </p:nvSpPr>
          <p:spPr>
            <a:xfrm>
              <a:off x="7610476" y="1269206"/>
              <a:ext cx="2910732" cy="600404"/>
            </a:xfrm>
            <a:custGeom>
              <a:avLst/>
              <a:gdLst/>
              <a:ahLst/>
              <a:cxnLst/>
              <a:rect l="0" t="0" r="0" b="0"/>
              <a:pathLst>
                <a:path w="2910732" h="600404">
                  <a:moveTo>
                    <a:pt x="0" y="0"/>
                  </a:moveTo>
                  <a:lnTo>
                    <a:pt x="2910732" y="0"/>
                  </a:lnTo>
                  <a:lnTo>
                    <a:pt x="2910732" y="600404"/>
                  </a:lnTo>
                  <a:lnTo>
                    <a:pt x="0" y="60040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Shape 22797">
              <a:extLst>
                <a:ext uri="{FF2B5EF4-FFF2-40B4-BE49-F238E27FC236}">
                  <a16:creationId xmlns:a16="http://schemas.microsoft.com/office/drawing/2014/main" id="{4C27FC1C-B499-5D9E-FFEE-50C3A6A7335D}"/>
                </a:ext>
              </a:extLst>
            </p:cNvPr>
            <p:cNvSpPr/>
            <p:nvPr/>
          </p:nvSpPr>
          <p:spPr>
            <a:xfrm>
              <a:off x="7610476" y="2046514"/>
              <a:ext cx="2373563" cy="600404"/>
            </a:xfrm>
            <a:custGeom>
              <a:avLst/>
              <a:gdLst/>
              <a:ahLst/>
              <a:cxnLst/>
              <a:rect l="0" t="0" r="0" b="0"/>
              <a:pathLst>
                <a:path w="2373563" h="600404">
                  <a:moveTo>
                    <a:pt x="0" y="0"/>
                  </a:moveTo>
                  <a:lnTo>
                    <a:pt x="2373563" y="0"/>
                  </a:lnTo>
                  <a:lnTo>
                    <a:pt x="2373563" y="600404"/>
                  </a:lnTo>
                  <a:lnTo>
                    <a:pt x="0" y="60040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3B3B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Shape 22798">
              <a:extLst>
                <a:ext uri="{FF2B5EF4-FFF2-40B4-BE49-F238E27FC236}">
                  <a16:creationId xmlns:a16="http://schemas.microsoft.com/office/drawing/2014/main" id="{956224AE-4B56-4DFE-238F-9204DD432F20}"/>
                </a:ext>
              </a:extLst>
            </p:cNvPr>
            <p:cNvSpPr/>
            <p:nvPr/>
          </p:nvSpPr>
          <p:spPr>
            <a:xfrm>
              <a:off x="7610476" y="2823822"/>
              <a:ext cx="1715211" cy="600404"/>
            </a:xfrm>
            <a:custGeom>
              <a:avLst/>
              <a:gdLst/>
              <a:ahLst/>
              <a:cxnLst/>
              <a:rect l="0" t="0" r="0" b="0"/>
              <a:pathLst>
                <a:path w="1715211" h="600404">
                  <a:moveTo>
                    <a:pt x="0" y="0"/>
                  </a:moveTo>
                  <a:lnTo>
                    <a:pt x="1715211" y="0"/>
                  </a:lnTo>
                  <a:lnTo>
                    <a:pt x="1715211" y="600404"/>
                  </a:lnTo>
                  <a:lnTo>
                    <a:pt x="0" y="60040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Shape 22799">
              <a:extLst>
                <a:ext uri="{FF2B5EF4-FFF2-40B4-BE49-F238E27FC236}">
                  <a16:creationId xmlns:a16="http://schemas.microsoft.com/office/drawing/2014/main" id="{7455C0D3-C948-00B4-A54A-D60F1FBC8E97}"/>
                </a:ext>
              </a:extLst>
            </p:cNvPr>
            <p:cNvSpPr/>
            <p:nvPr/>
          </p:nvSpPr>
          <p:spPr>
            <a:xfrm>
              <a:off x="7610476" y="3601130"/>
              <a:ext cx="1162894" cy="600403"/>
            </a:xfrm>
            <a:custGeom>
              <a:avLst/>
              <a:gdLst/>
              <a:ahLst/>
              <a:cxnLst/>
              <a:rect l="0" t="0" r="0" b="0"/>
              <a:pathLst>
                <a:path w="1162894" h="600403">
                  <a:moveTo>
                    <a:pt x="0" y="0"/>
                  </a:moveTo>
                  <a:lnTo>
                    <a:pt x="1162894" y="0"/>
                  </a:lnTo>
                  <a:lnTo>
                    <a:pt x="1162894" y="600403"/>
                  </a:lnTo>
                  <a:lnTo>
                    <a:pt x="0" y="600403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A4D7754-EED6-D072-8BC7-7955B175365A}"/>
                </a:ext>
              </a:extLst>
            </p:cNvPr>
            <p:cNvSpPr/>
            <p:nvPr/>
          </p:nvSpPr>
          <p:spPr>
            <a:xfrm>
              <a:off x="10892299" y="737533"/>
              <a:ext cx="175349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K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B52E61-AFF2-3CB0-1B67-1FAC021076F6}"/>
                </a:ext>
              </a:extLst>
            </p:cNvPr>
            <p:cNvSpPr/>
            <p:nvPr/>
          </p:nvSpPr>
          <p:spPr>
            <a:xfrm>
              <a:off x="10603519" y="737533"/>
              <a:ext cx="384077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3.0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920C0C8-A09D-E428-BD47-25684BE816B7}"/>
                </a:ext>
              </a:extLst>
            </p:cNvPr>
            <p:cNvSpPr/>
            <p:nvPr/>
          </p:nvSpPr>
          <p:spPr>
            <a:xfrm>
              <a:off x="10886203" y="1514841"/>
              <a:ext cx="175349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K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B532B0-12D4-2A44-1C77-B53CA24EA06B}"/>
                </a:ext>
              </a:extLst>
            </p:cNvPr>
            <p:cNvSpPr/>
            <p:nvPr/>
          </p:nvSpPr>
          <p:spPr>
            <a:xfrm>
              <a:off x="10597423" y="1514841"/>
              <a:ext cx="384077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2.5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72E1F95-63EC-4548-109D-B6EE90E96476}"/>
                </a:ext>
              </a:extLst>
            </p:cNvPr>
            <p:cNvSpPr/>
            <p:nvPr/>
          </p:nvSpPr>
          <p:spPr>
            <a:xfrm>
              <a:off x="10349035" y="2292148"/>
              <a:ext cx="175349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K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EA2EE84-DB68-454E-0E20-858A2D143C91}"/>
                </a:ext>
              </a:extLst>
            </p:cNvPr>
            <p:cNvSpPr/>
            <p:nvPr/>
          </p:nvSpPr>
          <p:spPr>
            <a:xfrm>
              <a:off x="10060255" y="2292148"/>
              <a:ext cx="384077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2.0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0719B84-19EF-D5F4-25EA-7007CD8F5451}"/>
                </a:ext>
              </a:extLst>
            </p:cNvPr>
            <p:cNvSpPr/>
            <p:nvPr/>
          </p:nvSpPr>
          <p:spPr>
            <a:xfrm>
              <a:off x="9690684" y="3069457"/>
              <a:ext cx="175349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K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0AA1ECC-2308-AB8B-D5C3-5D1CDE411D58}"/>
                </a:ext>
              </a:extLst>
            </p:cNvPr>
            <p:cNvSpPr/>
            <p:nvPr/>
          </p:nvSpPr>
          <p:spPr>
            <a:xfrm>
              <a:off x="9401904" y="3069457"/>
              <a:ext cx="384077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1.5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F5DBC9-E88E-0291-F3D5-10EAF4A2813D}"/>
                </a:ext>
              </a:extLst>
            </p:cNvPr>
            <p:cNvSpPr/>
            <p:nvPr/>
          </p:nvSpPr>
          <p:spPr>
            <a:xfrm>
              <a:off x="1396008" y="153121"/>
              <a:ext cx="1860528" cy="25797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Health Concerns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Shape 1903">
              <a:extLst>
                <a:ext uri="{FF2B5EF4-FFF2-40B4-BE49-F238E27FC236}">
                  <a16:creationId xmlns:a16="http://schemas.microsoft.com/office/drawing/2014/main" id="{5BA9D538-F4D4-FAEF-7AC3-1E6A5C90681C}"/>
                </a:ext>
              </a:extLst>
            </p:cNvPr>
            <p:cNvSpPr/>
            <p:nvPr/>
          </p:nvSpPr>
          <p:spPr>
            <a:xfrm>
              <a:off x="1332692" y="595374"/>
              <a:ext cx="1091068" cy="1185446"/>
            </a:xfrm>
            <a:custGeom>
              <a:avLst/>
              <a:gdLst/>
              <a:ahLst/>
              <a:cxnLst/>
              <a:rect l="0" t="0" r="0" b="0"/>
              <a:pathLst>
                <a:path w="1091068" h="1185446">
                  <a:moveTo>
                    <a:pt x="653172" y="0"/>
                  </a:moveTo>
                  <a:cubicBezTo>
                    <a:pt x="664668" y="3297"/>
                    <a:pt x="676056" y="6931"/>
                    <a:pt x="687337" y="10903"/>
                  </a:cubicBezTo>
                  <a:cubicBezTo>
                    <a:pt x="698617" y="14876"/>
                    <a:pt x="709769" y="19180"/>
                    <a:pt x="720794" y="23814"/>
                  </a:cubicBezTo>
                  <a:cubicBezTo>
                    <a:pt x="731819" y="28449"/>
                    <a:pt x="742697" y="33406"/>
                    <a:pt x="753427" y="38687"/>
                  </a:cubicBezTo>
                  <a:cubicBezTo>
                    <a:pt x="764158" y="43967"/>
                    <a:pt x="774723" y="49561"/>
                    <a:pt x="785121" y="55468"/>
                  </a:cubicBezTo>
                  <a:cubicBezTo>
                    <a:pt x="795520" y="61376"/>
                    <a:pt x="805734" y="67586"/>
                    <a:pt x="815764" y="74100"/>
                  </a:cubicBezTo>
                  <a:cubicBezTo>
                    <a:pt x="825793" y="80614"/>
                    <a:pt x="835621" y="87419"/>
                    <a:pt x="845247" y="94517"/>
                  </a:cubicBezTo>
                  <a:cubicBezTo>
                    <a:pt x="854873" y="101614"/>
                    <a:pt x="864280" y="108990"/>
                    <a:pt x="873468" y="116646"/>
                  </a:cubicBezTo>
                  <a:cubicBezTo>
                    <a:pt x="882656" y="124302"/>
                    <a:pt x="891608" y="132223"/>
                    <a:pt x="900326" y="140410"/>
                  </a:cubicBezTo>
                  <a:cubicBezTo>
                    <a:pt x="909044" y="148598"/>
                    <a:pt x="917511" y="157036"/>
                    <a:pt x="925728" y="165726"/>
                  </a:cubicBezTo>
                  <a:cubicBezTo>
                    <a:pt x="933945" y="174416"/>
                    <a:pt x="941896" y="183341"/>
                    <a:pt x="949583" y="192503"/>
                  </a:cubicBezTo>
                  <a:cubicBezTo>
                    <a:pt x="957270" y="201665"/>
                    <a:pt x="964678" y="211047"/>
                    <a:pt x="971808" y="220649"/>
                  </a:cubicBezTo>
                  <a:cubicBezTo>
                    <a:pt x="978938" y="230250"/>
                    <a:pt x="985777" y="240055"/>
                    <a:pt x="992325" y="250062"/>
                  </a:cubicBezTo>
                  <a:cubicBezTo>
                    <a:pt x="998873" y="260070"/>
                    <a:pt x="1005118" y="270263"/>
                    <a:pt x="1011061" y="280641"/>
                  </a:cubicBezTo>
                  <a:cubicBezTo>
                    <a:pt x="1017004" y="291020"/>
                    <a:pt x="1022633" y="301565"/>
                    <a:pt x="1027950" y="312278"/>
                  </a:cubicBezTo>
                  <a:cubicBezTo>
                    <a:pt x="1033267" y="322991"/>
                    <a:pt x="1038261" y="333851"/>
                    <a:pt x="1042933" y="344860"/>
                  </a:cubicBezTo>
                  <a:cubicBezTo>
                    <a:pt x="1047605" y="355869"/>
                    <a:pt x="1051947" y="367007"/>
                    <a:pt x="1055958" y="378274"/>
                  </a:cubicBezTo>
                  <a:cubicBezTo>
                    <a:pt x="1059968" y="389541"/>
                    <a:pt x="1063642" y="400917"/>
                    <a:pt x="1066977" y="412402"/>
                  </a:cubicBezTo>
                  <a:cubicBezTo>
                    <a:pt x="1070313" y="423887"/>
                    <a:pt x="1073305" y="435460"/>
                    <a:pt x="1075953" y="447123"/>
                  </a:cubicBezTo>
                  <a:cubicBezTo>
                    <a:pt x="1078601" y="458785"/>
                    <a:pt x="1080902" y="470516"/>
                    <a:pt x="1082854" y="482315"/>
                  </a:cubicBezTo>
                  <a:cubicBezTo>
                    <a:pt x="1084806" y="494114"/>
                    <a:pt x="1086406" y="505960"/>
                    <a:pt x="1087655" y="517854"/>
                  </a:cubicBezTo>
                  <a:cubicBezTo>
                    <a:pt x="1088904" y="529749"/>
                    <a:pt x="1089799" y="541669"/>
                    <a:pt x="1090340" y="553616"/>
                  </a:cubicBezTo>
                  <a:cubicBezTo>
                    <a:pt x="1090881" y="565563"/>
                    <a:pt x="1091068" y="577516"/>
                    <a:pt x="1090899" y="589474"/>
                  </a:cubicBezTo>
                  <a:cubicBezTo>
                    <a:pt x="1090731" y="601433"/>
                    <a:pt x="1090208" y="613375"/>
                    <a:pt x="1089330" y="625302"/>
                  </a:cubicBezTo>
                  <a:cubicBezTo>
                    <a:pt x="1088453" y="637230"/>
                    <a:pt x="1087223" y="649120"/>
                    <a:pt x="1085640" y="660974"/>
                  </a:cubicBezTo>
                  <a:cubicBezTo>
                    <a:pt x="1084056" y="672829"/>
                    <a:pt x="1082123" y="684625"/>
                    <a:pt x="1079839" y="696364"/>
                  </a:cubicBezTo>
                  <a:cubicBezTo>
                    <a:pt x="1077556" y="708104"/>
                    <a:pt x="1074926" y="719765"/>
                    <a:pt x="1071950" y="731348"/>
                  </a:cubicBezTo>
                  <a:cubicBezTo>
                    <a:pt x="1068974" y="742932"/>
                    <a:pt x="1065657" y="754417"/>
                    <a:pt x="1062000" y="765803"/>
                  </a:cubicBezTo>
                  <a:cubicBezTo>
                    <a:pt x="1058342" y="777189"/>
                    <a:pt x="1054350" y="788457"/>
                    <a:pt x="1050024" y="799606"/>
                  </a:cubicBezTo>
                  <a:cubicBezTo>
                    <a:pt x="1045697" y="810756"/>
                    <a:pt x="1041044" y="821767"/>
                    <a:pt x="1036064" y="832640"/>
                  </a:cubicBezTo>
                  <a:cubicBezTo>
                    <a:pt x="1031084" y="843513"/>
                    <a:pt x="1025785" y="854229"/>
                    <a:pt x="1020169" y="864788"/>
                  </a:cubicBezTo>
                  <a:cubicBezTo>
                    <a:pt x="1014552" y="875346"/>
                    <a:pt x="1008628" y="885729"/>
                    <a:pt x="1002395" y="895936"/>
                  </a:cubicBezTo>
                  <a:cubicBezTo>
                    <a:pt x="996163" y="906143"/>
                    <a:pt x="989633" y="916156"/>
                    <a:pt x="982806" y="925975"/>
                  </a:cubicBezTo>
                  <a:cubicBezTo>
                    <a:pt x="975979" y="935795"/>
                    <a:pt x="968866" y="945403"/>
                    <a:pt x="961469" y="954800"/>
                  </a:cubicBezTo>
                  <a:cubicBezTo>
                    <a:pt x="954071" y="964197"/>
                    <a:pt x="946402" y="973366"/>
                    <a:pt x="938460" y="982308"/>
                  </a:cubicBezTo>
                  <a:cubicBezTo>
                    <a:pt x="930518" y="991250"/>
                    <a:pt x="922318" y="999948"/>
                    <a:pt x="913860" y="1008403"/>
                  </a:cubicBezTo>
                  <a:cubicBezTo>
                    <a:pt x="905402" y="1016858"/>
                    <a:pt x="896700" y="1025055"/>
                    <a:pt x="887756" y="1032993"/>
                  </a:cubicBezTo>
                  <a:cubicBezTo>
                    <a:pt x="878811" y="1040931"/>
                    <a:pt x="869638" y="1048597"/>
                    <a:pt x="860239" y="1055992"/>
                  </a:cubicBezTo>
                  <a:cubicBezTo>
                    <a:pt x="850839" y="1063385"/>
                    <a:pt x="841228" y="1070494"/>
                    <a:pt x="831406" y="1077317"/>
                  </a:cubicBezTo>
                  <a:cubicBezTo>
                    <a:pt x="821584" y="1084141"/>
                    <a:pt x="811569" y="1090667"/>
                    <a:pt x="801359" y="1096896"/>
                  </a:cubicBezTo>
                  <a:cubicBezTo>
                    <a:pt x="791150" y="1103124"/>
                    <a:pt x="780765" y="1109045"/>
                    <a:pt x="770204" y="1114657"/>
                  </a:cubicBezTo>
                  <a:cubicBezTo>
                    <a:pt x="759643" y="1120269"/>
                    <a:pt x="748926" y="1125564"/>
                    <a:pt x="738051" y="1130540"/>
                  </a:cubicBezTo>
                  <a:cubicBezTo>
                    <a:pt x="727175" y="1135516"/>
                    <a:pt x="716163" y="1140165"/>
                    <a:pt x="705011" y="1144487"/>
                  </a:cubicBezTo>
                  <a:cubicBezTo>
                    <a:pt x="693860" y="1148809"/>
                    <a:pt x="682591" y="1152797"/>
                    <a:pt x="671203" y="1156451"/>
                  </a:cubicBezTo>
                  <a:cubicBezTo>
                    <a:pt x="659816" y="1160104"/>
                    <a:pt x="648329" y="1163416"/>
                    <a:pt x="636745" y="1166387"/>
                  </a:cubicBezTo>
                  <a:cubicBezTo>
                    <a:pt x="625161" y="1169359"/>
                    <a:pt x="613498" y="1171984"/>
                    <a:pt x="601758" y="1174263"/>
                  </a:cubicBezTo>
                  <a:cubicBezTo>
                    <a:pt x="590018" y="1176542"/>
                    <a:pt x="578220" y="1178471"/>
                    <a:pt x="566366" y="1180050"/>
                  </a:cubicBezTo>
                  <a:cubicBezTo>
                    <a:pt x="554511" y="1181629"/>
                    <a:pt x="542620" y="1182854"/>
                    <a:pt x="530692" y="1183727"/>
                  </a:cubicBezTo>
                  <a:cubicBezTo>
                    <a:pt x="518765" y="1184600"/>
                    <a:pt x="506822" y="1185118"/>
                    <a:pt x="494864" y="1185282"/>
                  </a:cubicBezTo>
                  <a:cubicBezTo>
                    <a:pt x="482905" y="1185446"/>
                    <a:pt x="470953" y="1185255"/>
                    <a:pt x="459006" y="1184709"/>
                  </a:cubicBezTo>
                  <a:cubicBezTo>
                    <a:pt x="447059" y="1184164"/>
                    <a:pt x="435139" y="1183264"/>
                    <a:pt x="423245" y="1182011"/>
                  </a:cubicBezTo>
                  <a:cubicBezTo>
                    <a:pt x="411351" y="1180757"/>
                    <a:pt x="399506" y="1179152"/>
                    <a:pt x="387707" y="1177196"/>
                  </a:cubicBezTo>
                  <a:cubicBezTo>
                    <a:pt x="375909" y="1175239"/>
                    <a:pt x="364179" y="1172935"/>
                    <a:pt x="352518" y="1170282"/>
                  </a:cubicBezTo>
                  <a:cubicBezTo>
                    <a:pt x="340856" y="1167629"/>
                    <a:pt x="329284" y="1164633"/>
                    <a:pt x="317800" y="1161293"/>
                  </a:cubicBezTo>
                  <a:cubicBezTo>
                    <a:pt x="306317" y="1157953"/>
                    <a:pt x="294942" y="1154275"/>
                    <a:pt x="283677" y="1150260"/>
                  </a:cubicBezTo>
                  <a:cubicBezTo>
                    <a:pt x="272412" y="1146245"/>
                    <a:pt x="261275" y="1141900"/>
                    <a:pt x="250268" y="1137223"/>
                  </a:cubicBezTo>
                  <a:cubicBezTo>
                    <a:pt x="239261" y="1132547"/>
                    <a:pt x="228402" y="1127548"/>
                    <a:pt x="217691" y="1122227"/>
                  </a:cubicBezTo>
                  <a:cubicBezTo>
                    <a:pt x="206981" y="1116907"/>
                    <a:pt x="196437" y="1111273"/>
                    <a:pt x="186061" y="1105326"/>
                  </a:cubicBezTo>
                  <a:cubicBezTo>
                    <a:pt x="175685" y="1099379"/>
                    <a:pt x="165495" y="1093130"/>
                    <a:pt x="155490" y="1086579"/>
                  </a:cubicBezTo>
                  <a:cubicBezTo>
                    <a:pt x="145484" y="1080027"/>
                    <a:pt x="135682" y="1073184"/>
                    <a:pt x="126083" y="1066051"/>
                  </a:cubicBezTo>
                  <a:cubicBezTo>
                    <a:pt x="116484" y="1058917"/>
                    <a:pt x="107105" y="1051505"/>
                    <a:pt x="97947" y="1043815"/>
                  </a:cubicBezTo>
                  <a:cubicBezTo>
                    <a:pt x="88788" y="1036124"/>
                    <a:pt x="79865" y="1028169"/>
                    <a:pt x="71178" y="1019949"/>
                  </a:cubicBezTo>
                  <a:cubicBezTo>
                    <a:pt x="62492" y="1011729"/>
                    <a:pt x="54056" y="1003258"/>
                    <a:pt x="45873" y="994538"/>
                  </a:cubicBezTo>
                  <a:cubicBezTo>
                    <a:pt x="37689" y="985817"/>
                    <a:pt x="29771" y="976861"/>
                    <a:pt x="22118" y="967670"/>
                  </a:cubicBezTo>
                  <a:cubicBezTo>
                    <a:pt x="14466" y="958480"/>
                    <a:pt x="7094" y="949070"/>
                    <a:pt x="0" y="939441"/>
                  </a:cubicBezTo>
                  <a:lnTo>
                    <a:pt x="486583" y="580963"/>
                  </a:lnTo>
                  <a:lnTo>
                    <a:pt x="65317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8CA2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904">
              <a:extLst>
                <a:ext uri="{FF2B5EF4-FFF2-40B4-BE49-F238E27FC236}">
                  <a16:creationId xmlns:a16="http://schemas.microsoft.com/office/drawing/2014/main" id="{101EC109-3C19-44AB-76C0-75B6540C59DD}"/>
                </a:ext>
              </a:extLst>
            </p:cNvPr>
            <p:cNvSpPr/>
            <p:nvPr/>
          </p:nvSpPr>
          <p:spPr>
            <a:xfrm>
              <a:off x="1214742" y="571768"/>
              <a:ext cx="771122" cy="963047"/>
            </a:xfrm>
            <a:custGeom>
              <a:avLst/>
              <a:gdLst/>
              <a:ahLst/>
              <a:cxnLst/>
              <a:rect l="0" t="0" r="0" b="0"/>
              <a:pathLst>
                <a:path w="771122" h="963047">
                  <a:moveTo>
                    <a:pt x="585576" y="491"/>
                  </a:moveTo>
                  <a:cubicBezTo>
                    <a:pt x="601221" y="0"/>
                    <a:pt x="616861" y="117"/>
                    <a:pt x="632496" y="841"/>
                  </a:cubicBezTo>
                  <a:cubicBezTo>
                    <a:pt x="648132" y="1565"/>
                    <a:pt x="663716" y="2895"/>
                    <a:pt x="679248" y="4830"/>
                  </a:cubicBezTo>
                  <a:cubicBezTo>
                    <a:pt x="694780" y="6765"/>
                    <a:pt x="710214" y="9299"/>
                    <a:pt x="725550" y="12433"/>
                  </a:cubicBezTo>
                  <a:cubicBezTo>
                    <a:pt x="740885" y="15567"/>
                    <a:pt x="756076" y="19292"/>
                    <a:pt x="771122" y="23606"/>
                  </a:cubicBezTo>
                  <a:lnTo>
                    <a:pt x="604533" y="604569"/>
                  </a:lnTo>
                  <a:lnTo>
                    <a:pt x="117950" y="963047"/>
                  </a:lnTo>
                  <a:cubicBezTo>
                    <a:pt x="108666" y="950446"/>
                    <a:pt x="99885" y="937503"/>
                    <a:pt x="91606" y="924219"/>
                  </a:cubicBezTo>
                  <a:cubicBezTo>
                    <a:pt x="83328" y="910935"/>
                    <a:pt x="75577" y="897350"/>
                    <a:pt x="68354" y="883464"/>
                  </a:cubicBezTo>
                  <a:cubicBezTo>
                    <a:pt x="61131" y="869577"/>
                    <a:pt x="54458" y="855432"/>
                    <a:pt x="48334" y="841027"/>
                  </a:cubicBezTo>
                  <a:cubicBezTo>
                    <a:pt x="42210" y="826622"/>
                    <a:pt x="36654" y="812002"/>
                    <a:pt x="31666" y="797166"/>
                  </a:cubicBezTo>
                  <a:cubicBezTo>
                    <a:pt x="26678" y="782329"/>
                    <a:pt x="22273" y="767322"/>
                    <a:pt x="18451" y="752143"/>
                  </a:cubicBezTo>
                  <a:cubicBezTo>
                    <a:pt x="14630" y="736965"/>
                    <a:pt x="11402" y="721661"/>
                    <a:pt x="8769" y="706231"/>
                  </a:cubicBezTo>
                  <a:cubicBezTo>
                    <a:pt x="6136" y="690802"/>
                    <a:pt x="4106" y="675294"/>
                    <a:pt x="2678" y="659707"/>
                  </a:cubicBezTo>
                  <a:cubicBezTo>
                    <a:pt x="1250" y="644120"/>
                    <a:pt x="429" y="628500"/>
                    <a:pt x="215" y="612849"/>
                  </a:cubicBezTo>
                  <a:cubicBezTo>
                    <a:pt x="0" y="597198"/>
                    <a:pt x="393" y="581563"/>
                    <a:pt x="1393" y="565943"/>
                  </a:cubicBezTo>
                  <a:cubicBezTo>
                    <a:pt x="2394" y="550322"/>
                    <a:pt x="3998" y="534764"/>
                    <a:pt x="6208" y="519268"/>
                  </a:cubicBezTo>
                  <a:cubicBezTo>
                    <a:pt x="8417" y="503773"/>
                    <a:pt x="11224" y="488386"/>
                    <a:pt x="14628" y="473109"/>
                  </a:cubicBezTo>
                  <a:cubicBezTo>
                    <a:pt x="18033" y="457831"/>
                    <a:pt x="22025" y="442708"/>
                    <a:pt x="26605" y="427741"/>
                  </a:cubicBezTo>
                  <a:cubicBezTo>
                    <a:pt x="31184" y="412773"/>
                    <a:pt x="36338" y="398006"/>
                    <a:pt x="42064" y="383439"/>
                  </a:cubicBezTo>
                  <a:cubicBezTo>
                    <a:pt x="47791" y="368872"/>
                    <a:pt x="54075" y="354549"/>
                    <a:pt x="60914" y="340470"/>
                  </a:cubicBezTo>
                  <a:cubicBezTo>
                    <a:pt x="67754" y="326391"/>
                    <a:pt x="75130" y="312599"/>
                    <a:pt x="83041" y="299093"/>
                  </a:cubicBezTo>
                  <a:cubicBezTo>
                    <a:pt x="90952" y="285587"/>
                    <a:pt x="99376" y="272409"/>
                    <a:pt x="108311" y="259557"/>
                  </a:cubicBezTo>
                  <a:cubicBezTo>
                    <a:pt x="117246" y="246706"/>
                    <a:pt x="126666" y="234221"/>
                    <a:pt x="136572" y="222101"/>
                  </a:cubicBezTo>
                  <a:cubicBezTo>
                    <a:pt x="146477" y="209982"/>
                    <a:pt x="156838" y="198265"/>
                    <a:pt x="167654" y="186950"/>
                  </a:cubicBezTo>
                  <a:cubicBezTo>
                    <a:pt x="178469" y="175636"/>
                    <a:pt x="189707" y="164758"/>
                    <a:pt x="201368" y="154316"/>
                  </a:cubicBezTo>
                  <a:cubicBezTo>
                    <a:pt x="213029" y="143875"/>
                    <a:pt x="225077" y="133902"/>
                    <a:pt x="237513" y="124396"/>
                  </a:cubicBezTo>
                  <a:cubicBezTo>
                    <a:pt x="249949" y="114891"/>
                    <a:pt x="262735" y="105883"/>
                    <a:pt x="275870" y="97371"/>
                  </a:cubicBezTo>
                  <a:cubicBezTo>
                    <a:pt x="289006" y="88859"/>
                    <a:pt x="302452" y="80869"/>
                    <a:pt x="316208" y="73402"/>
                  </a:cubicBezTo>
                  <a:cubicBezTo>
                    <a:pt x="329965" y="65935"/>
                    <a:pt x="343990" y="59013"/>
                    <a:pt x="358284" y="52635"/>
                  </a:cubicBezTo>
                  <a:cubicBezTo>
                    <a:pt x="372578" y="46258"/>
                    <a:pt x="387098" y="40444"/>
                    <a:pt x="401844" y="35195"/>
                  </a:cubicBezTo>
                  <a:cubicBezTo>
                    <a:pt x="416590" y="29946"/>
                    <a:pt x="431518" y="25276"/>
                    <a:pt x="446626" y="21187"/>
                  </a:cubicBezTo>
                  <a:cubicBezTo>
                    <a:pt x="461735" y="17097"/>
                    <a:pt x="476980" y="13600"/>
                    <a:pt x="492360" y="10695"/>
                  </a:cubicBezTo>
                  <a:cubicBezTo>
                    <a:pt x="507740" y="7789"/>
                    <a:pt x="523210" y="5485"/>
                    <a:pt x="538770" y="3782"/>
                  </a:cubicBezTo>
                  <a:cubicBezTo>
                    <a:pt x="554329" y="2079"/>
                    <a:pt x="569931" y="982"/>
                    <a:pt x="585576" y="49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01A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905">
              <a:extLst>
                <a:ext uri="{FF2B5EF4-FFF2-40B4-BE49-F238E27FC236}">
                  <a16:creationId xmlns:a16="http://schemas.microsoft.com/office/drawing/2014/main" id="{6F31E98E-95FE-9122-F830-65D0DD9CCEF2}"/>
                </a:ext>
              </a:extLst>
            </p:cNvPr>
            <p:cNvSpPr/>
            <p:nvPr/>
          </p:nvSpPr>
          <p:spPr>
            <a:xfrm>
              <a:off x="2327903" y="1529975"/>
              <a:ext cx="163923" cy="34501"/>
            </a:xfrm>
            <a:custGeom>
              <a:avLst/>
              <a:gdLst/>
              <a:ahLst/>
              <a:cxnLst/>
              <a:rect l="0" t="0" r="0" b="0"/>
              <a:pathLst>
                <a:path w="163923" h="34501">
                  <a:moveTo>
                    <a:pt x="0" y="0"/>
                  </a:moveTo>
                  <a:lnTo>
                    <a:pt x="49623" y="34501"/>
                  </a:lnTo>
                  <a:lnTo>
                    <a:pt x="163923" y="34501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A1A1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906">
              <a:extLst>
                <a:ext uri="{FF2B5EF4-FFF2-40B4-BE49-F238E27FC236}">
                  <a16:creationId xmlns:a16="http://schemas.microsoft.com/office/drawing/2014/main" id="{9B66C766-BD2B-7E2F-383F-D4D255D7DD61}"/>
                </a:ext>
              </a:extLst>
            </p:cNvPr>
            <p:cNvSpPr/>
            <p:nvPr/>
          </p:nvSpPr>
          <p:spPr>
            <a:xfrm>
              <a:off x="1146725" y="788199"/>
              <a:ext cx="163922" cy="34501"/>
            </a:xfrm>
            <a:custGeom>
              <a:avLst/>
              <a:gdLst/>
              <a:ahLst/>
              <a:cxnLst/>
              <a:rect l="0" t="0" r="0" b="0"/>
              <a:pathLst>
                <a:path w="163922" h="34501">
                  <a:moveTo>
                    <a:pt x="163922" y="3450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A1A1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B5428AF-FD02-9D0F-8EFA-6DA4719CFAA2}"/>
                </a:ext>
              </a:extLst>
            </p:cNvPr>
            <p:cNvSpPr/>
            <p:nvPr/>
          </p:nvSpPr>
          <p:spPr>
            <a:xfrm>
              <a:off x="2529925" y="1499163"/>
              <a:ext cx="695985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60.45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FCF094F-2B77-08FE-AC32-894E2C363F09}"/>
                </a:ext>
              </a:extLst>
            </p:cNvPr>
            <p:cNvSpPr/>
            <p:nvPr/>
          </p:nvSpPr>
          <p:spPr>
            <a:xfrm>
              <a:off x="3053222" y="1499163"/>
              <a:ext cx="234590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3EFCA13-70E1-1329-0BF3-126E3894DCED}"/>
                </a:ext>
              </a:extLst>
            </p:cNvPr>
            <p:cNvSpPr/>
            <p:nvPr/>
          </p:nvSpPr>
          <p:spPr>
            <a:xfrm>
              <a:off x="408835" y="722887"/>
              <a:ext cx="695985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39.55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2DA45-5111-3DDC-EC84-04EB937E550A}"/>
                </a:ext>
              </a:extLst>
            </p:cNvPr>
            <p:cNvSpPr/>
            <p:nvPr/>
          </p:nvSpPr>
          <p:spPr>
            <a:xfrm>
              <a:off x="932131" y="722887"/>
              <a:ext cx="234590" cy="2645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7" name="Shape 1909">
              <a:extLst>
                <a:ext uri="{FF2B5EF4-FFF2-40B4-BE49-F238E27FC236}">
                  <a16:creationId xmlns:a16="http://schemas.microsoft.com/office/drawing/2014/main" id="{D89F10AB-0A78-5D70-7244-DF4EB1E1AA94}"/>
                </a:ext>
              </a:extLst>
            </p:cNvPr>
            <p:cNvSpPr/>
            <p:nvPr/>
          </p:nvSpPr>
          <p:spPr>
            <a:xfrm>
              <a:off x="3377656" y="977093"/>
              <a:ext cx="93211" cy="97170"/>
            </a:xfrm>
            <a:custGeom>
              <a:avLst/>
              <a:gdLst/>
              <a:ahLst/>
              <a:cxnLst/>
              <a:rect l="0" t="0" r="0" b="0"/>
              <a:pathLst>
                <a:path w="93211" h="97170">
                  <a:moveTo>
                    <a:pt x="46606" y="0"/>
                  </a:moveTo>
                  <a:cubicBezTo>
                    <a:pt x="52786" y="0"/>
                    <a:pt x="58731" y="1233"/>
                    <a:pt x="64441" y="3698"/>
                  </a:cubicBezTo>
                  <a:cubicBezTo>
                    <a:pt x="70151" y="6164"/>
                    <a:pt x="75191" y="9674"/>
                    <a:pt x="79561" y="14230"/>
                  </a:cubicBezTo>
                  <a:cubicBezTo>
                    <a:pt x="83931" y="18786"/>
                    <a:pt x="87299" y="24040"/>
                    <a:pt x="89664" y="29992"/>
                  </a:cubicBezTo>
                  <a:cubicBezTo>
                    <a:pt x="92028" y="35945"/>
                    <a:pt x="93211" y="42142"/>
                    <a:pt x="93211" y="48585"/>
                  </a:cubicBezTo>
                  <a:cubicBezTo>
                    <a:pt x="93211" y="55028"/>
                    <a:pt x="92028" y="61225"/>
                    <a:pt x="89664" y="67178"/>
                  </a:cubicBezTo>
                  <a:cubicBezTo>
                    <a:pt x="87299" y="73130"/>
                    <a:pt x="83931" y="78384"/>
                    <a:pt x="79561" y="82940"/>
                  </a:cubicBezTo>
                  <a:cubicBezTo>
                    <a:pt x="75191" y="87496"/>
                    <a:pt x="70151" y="91006"/>
                    <a:pt x="64441" y="93472"/>
                  </a:cubicBezTo>
                  <a:cubicBezTo>
                    <a:pt x="58731" y="95937"/>
                    <a:pt x="52786" y="97170"/>
                    <a:pt x="46606" y="97170"/>
                  </a:cubicBezTo>
                  <a:cubicBezTo>
                    <a:pt x="40425" y="97170"/>
                    <a:pt x="34480" y="95937"/>
                    <a:pt x="28770" y="93472"/>
                  </a:cubicBezTo>
                  <a:cubicBezTo>
                    <a:pt x="23061" y="91006"/>
                    <a:pt x="18021" y="87496"/>
                    <a:pt x="13651" y="82940"/>
                  </a:cubicBezTo>
                  <a:cubicBezTo>
                    <a:pt x="9280" y="78384"/>
                    <a:pt x="5913" y="73130"/>
                    <a:pt x="3548" y="67178"/>
                  </a:cubicBezTo>
                  <a:cubicBezTo>
                    <a:pt x="1183" y="61225"/>
                    <a:pt x="0" y="55028"/>
                    <a:pt x="0" y="48585"/>
                  </a:cubicBezTo>
                  <a:cubicBezTo>
                    <a:pt x="0" y="42142"/>
                    <a:pt x="1183" y="35945"/>
                    <a:pt x="3548" y="29992"/>
                  </a:cubicBezTo>
                  <a:cubicBezTo>
                    <a:pt x="5913" y="24040"/>
                    <a:pt x="9280" y="18786"/>
                    <a:pt x="13651" y="14230"/>
                  </a:cubicBezTo>
                  <a:cubicBezTo>
                    <a:pt x="18021" y="9674"/>
                    <a:pt x="23061" y="6164"/>
                    <a:pt x="28770" y="3698"/>
                  </a:cubicBezTo>
                  <a:cubicBezTo>
                    <a:pt x="34480" y="1233"/>
                    <a:pt x="40425" y="0"/>
                    <a:pt x="4660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8CA2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8C66C9-3202-1E12-9B15-00C73F1C43A4}"/>
                </a:ext>
              </a:extLst>
            </p:cNvPr>
            <p:cNvSpPr/>
            <p:nvPr/>
          </p:nvSpPr>
          <p:spPr>
            <a:xfrm>
              <a:off x="3508326" y="936053"/>
              <a:ext cx="412577" cy="25926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Yes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9" name="Shape 1911">
              <a:extLst>
                <a:ext uri="{FF2B5EF4-FFF2-40B4-BE49-F238E27FC236}">
                  <a16:creationId xmlns:a16="http://schemas.microsoft.com/office/drawing/2014/main" id="{35E75C90-F7B2-ABCF-A3B2-F6FDF784D561}"/>
                </a:ext>
              </a:extLst>
            </p:cNvPr>
            <p:cNvSpPr/>
            <p:nvPr/>
          </p:nvSpPr>
          <p:spPr>
            <a:xfrm>
              <a:off x="3377656" y="1297418"/>
              <a:ext cx="93211" cy="94312"/>
            </a:xfrm>
            <a:custGeom>
              <a:avLst/>
              <a:gdLst/>
              <a:ahLst/>
              <a:cxnLst/>
              <a:rect l="0" t="0" r="0" b="0"/>
              <a:pathLst>
                <a:path w="93211" h="94312">
                  <a:moveTo>
                    <a:pt x="46606" y="0"/>
                  </a:moveTo>
                  <a:cubicBezTo>
                    <a:pt x="52786" y="0"/>
                    <a:pt x="58731" y="1196"/>
                    <a:pt x="64441" y="3589"/>
                  </a:cubicBezTo>
                  <a:cubicBezTo>
                    <a:pt x="70151" y="5983"/>
                    <a:pt x="75191" y="9390"/>
                    <a:pt x="79561" y="13812"/>
                  </a:cubicBezTo>
                  <a:cubicBezTo>
                    <a:pt x="83931" y="18233"/>
                    <a:pt x="87299" y="23333"/>
                    <a:pt x="89664" y="29110"/>
                  </a:cubicBezTo>
                  <a:cubicBezTo>
                    <a:pt x="92028" y="34887"/>
                    <a:pt x="93211" y="40903"/>
                    <a:pt x="93211" y="47156"/>
                  </a:cubicBezTo>
                  <a:cubicBezTo>
                    <a:pt x="93211" y="53409"/>
                    <a:pt x="92028" y="59425"/>
                    <a:pt x="89664" y="65202"/>
                  </a:cubicBezTo>
                  <a:cubicBezTo>
                    <a:pt x="87299" y="70979"/>
                    <a:pt x="83931" y="76079"/>
                    <a:pt x="79561" y="80501"/>
                  </a:cubicBezTo>
                  <a:cubicBezTo>
                    <a:pt x="75191" y="84922"/>
                    <a:pt x="70151" y="88329"/>
                    <a:pt x="64441" y="90723"/>
                  </a:cubicBezTo>
                  <a:cubicBezTo>
                    <a:pt x="58731" y="93116"/>
                    <a:pt x="52786" y="94312"/>
                    <a:pt x="46606" y="94312"/>
                  </a:cubicBezTo>
                  <a:cubicBezTo>
                    <a:pt x="40425" y="94312"/>
                    <a:pt x="34480" y="93116"/>
                    <a:pt x="28770" y="90723"/>
                  </a:cubicBezTo>
                  <a:cubicBezTo>
                    <a:pt x="23061" y="88329"/>
                    <a:pt x="18021" y="84922"/>
                    <a:pt x="13651" y="80501"/>
                  </a:cubicBezTo>
                  <a:cubicBezTo>
                    <a:pt x="9280" y="76079"/>
                    <a:pt x="5913" y="70979"/>
                    <a:pt x="3548" y="65202"/>
                  </a:cubicBezTo>
                  <a:cubicBezTo>
                    <a:pt x="1183" y="59425"/>
                    <a:pt x="0" y="53409"/>
                    <a:pt x="0" y="47156"/>
                  </a:cubicBezTo>
                  <a:cubicBezTo>
                    <a:pt x="0" y="40903"/>
                    <a:pt x="1183" y="34887"/>
                    <a:pt x="3548" y="29110"/>
                  </a:cubicBezTo>
                  <a:cubicBezTo>
                    <a:pt x="5913" y="23333"/>
                    <a:pt x="9280" y="18233"/>
                    <a:pt x="13651" y="13812"/>
                  </a:cubicBezTo>
                  <a:cubicBezTo>
                    <a:pt x="18021" y="9390"/>
                    <a:pt x="23061" y="5983"/>
                    <a:pt x="28770" y="3589"/>
                  </a:cubicBezTo>
                  <a:cubicBezTo>
                    <a:pt x="34480" y="1196"/>
                    <a:pt x="40425" y="0"/>
                    <a:pt x="4660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01A3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AFF218A-1827-9987-1C1A-A319593392B4}"/>
                </a:ext>
              </a:extLst>
            </p:cNvPr>
            <p:cNvSpPr/>
            <p:nvPr/>
          </p:nvSpPr>
          <p:spPr>
            <a:xfrm>
              <a:off x="3508326" y="1259903"/>
              <a:ext cx="333281" cy="25926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kern="100">
                  <a:solidFill>
                    <a:srgbClr val="1A1A1A"/>
                  </a:solidFill>
                  <a:effectLst/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No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1" name="Shape 22800">
              <a:extLst>
                <a:ext uri="{FF2B5EF4-FFF2-40B4-BE49-F238E27FC236}">
                  <a16:creationId xmlns:a16="http://schemas.microsoft.com/office/drawing/2014/main" id="{5AFBB755-CC16-9853-13BC-60E68D6750E2}"/>
                </a:ext>
              </a:extLst>
            </p:cNvPr>
            <p:cNvSpPr/>
            <p:nvPr/>
          </p:nvSpPr>
          <p:spPr>
            <a:xfrm>
              <a:off x="567418" y="2049399"/>
              <a:ext cx="819807" cy="2208276"/>
            </a:xfrm>
            <a:custGeom>
              <a:avLst/>
              <a:gdLst/>
              <a:ahLst/>
              <a:cxnLst/>
              <a:rect l="0" t="0" r="0" b="0"/>
              <a:pathLst>
                <a:path w="819807" h="2208276">
                  <a:moveTo>
                    <a:pt x="0" y="0"/>
                  </a:moveTo>
                  <a:lnTo>
                    <a:pt x="819807" y="0"/>
                  </a:lnTo>
                  <a:lnTo>
                    <a:pt x="819807" y="2208276"/>
                  </a:lnTo>
                  <a:lnTo>
                    <a:pt x="0" y="2208276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18D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22801">
              <a:extLst>
                <a:ext uri="{FF2B5EF4-FFF2-40B4-BE49-F238E27FC236}">
                  <a16:creationId xmlns:a16="http://schemas.microsoft.com/office/drawing/2014/main" id="{FDC33677-001C-13EE-3943-BB25080873F2}"/>
                </a:ext>
              </a:extLst>
            </p:cNvPr>
            <p:cNvSpPr/>
            <p:nvPr/>
          </p:nvSpPr>
          <p:spPr>
            <a:xfrm>
              <a:off x="1628775" y="3307156"/>
              <a:ext cx="819807" cy="950519"/>
            </a:xfrm>
            <a:custGeom>
              <a:avLst/>
              <a:gdLst/>
              <a:ahLst/>
              <a:cxnLst/>
              <a:rect l="0" t="0" r="0" b="0"/>
              <a:pathLst>
                <a:path w="819807" h="950519">
                  <a:moveTo>
                    <a:pt x="0" y="0"/>
                  </a:moveTo>
                  <a:lnTo>
                    <a:pt x="819807" y="0"/>
                  </a:lnTo>
                  <a:lnTo>
                    <a:pt x="819807" y="950519"/>
                  </a:lnTo>
                  <a:lnTo>
                    <a:pt x="0" y="95051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9B3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22802">
              <a:extLst>
                <a:ext uri="{FF2B5EF4-FFF2-40B4-BE49-F238E27FC236}">
                  <a16:creationId xmlns:a16="http://schemas.microsoft.com/office/drawing/2014/main" id="{8911FDA5-A537-6E51-16F8-6F77F5D19C02}"/>
                </a:ext>
              </a:extLst>
            </p:cNvPr>
            <p:cNvSpPr/>
            <p:nvPr/>
          </p:nvSpPr>
          <p:spPr>
            <a:xfrm>
              <a:off x="2690132" y="3662400"/>
              <a:ext cx="819807" cy="595275"/>
            </a:xfrm>
            <a:custGeom>
              <a:avLst/>
              <a:gdLst/>
              <a:ahLst/>
              <a:cxnLst/>
              <a:rect l="0" t="0" r="0" b="0"/>
              <a:pathLst>
                <a:path w="819807" h="595275">
                  <a:moveTo>
                    <a:pt x="0" y="0"/>
                  </a:moveTo>
                  <a:lnTo>
                    <a:pt x="819807" y="0"/>
                  </a:lnTo>
                  <a:lnTo>
                    <a:pt x="819807" y="595275"/>
                  </a:lnTo>
                  <a:lnTo>
                    <a:pt x="0" y="595275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B007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46A8646-1FDB-2D77-A598-9118F49016B8}"/>
                </a:ext>
              </a:extLst>
            </p:cNvPr>
            <p:cNvSpPr/>
            <p:nvPr/>
          </p:nvSpPr>
          <p:spPr>
            <a:xfrm>
              <a:off x="758842" y="2154665"/>
              <a:ext cx="405285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55.2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9FF7300-7FD1-A491-A725-11509468A7E7}"/>
                </a:ext>
              </a:extLst>
            </p:cNvPr>
            <p:cNvSpPr/>
            <p:nvPr/>
          </p:nvSpPr>
          <p:spPr>
            <a:xfrm>
              <a:off x="1063567" y="2154665"/>
              <a:ext cx="175970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11098CE-21EE-3AFD-FADB-81CDCA3453AD}"/>
                </a:ext>
              </a:extLst>
            </p:cNvPr>
            <p:cNvSpPr/>
            <p:nvPr/>
          </p:nvSpPr>
          <p:spPr>
            <a:xfrm>
              <a:off x="2124924" y="3120005"/>
              <a:ext cx="175970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DFCA674-16B7-68DC-2B27-C67026A1EDC5}"/>
                </a:ext>
              </a:extLst>
            </p:cNvPr>
            <p:cNvSpPr/>
            <p:nvPr/>
          </p:nvSpPr>
          <p:spPr>
            <a:xfrm>
              <a:off x="1820199" y="3120005"/>
              <a:ext cx="405285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23.8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0D671D6-333B-6C3F-A18A-A5E885706DEA}"/>
                </a:ext>
              </a:extLst>
            </p:cNvPr>
            <p:cNvSpPr/>
            <p:nvPr/>
          </p:nvSpPr>
          <p:spPr>
            <a:xfrm>
              <a:off x="2881556" y="3475249"/>
              <a:ext cx="405285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14.9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04D1CC0-5585-BC96-EB74-89F54FFD6D9E}"/>
                </a:ext>
              </a:extLst>
            </p:cNvPr>
            <p:cNvSpPr/>
            <p:nvPr/>
          </p:nvSpPr>
          <p:spPr>
            <a:xfrm>
              <a:off x="3186282" y="3475249"/>
              <a:ext cx="175970" cy="1984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i="1" kern="100">
                  <a:solidFill>
                    <a:srgbClr val="1A1A1A"/>
                  </a:solidFill>
                  <a:effectLst/>
                  <a:latin typeface="Segoe UI" panose="020B0502040204020203" pitchFamily="34" charset="0"/>
                  <a:ea typeface="Segoe UI" panose="020B0502040204020203" pitchFamily="34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A3B1133-A600-CB51-4CFE-A66CC5FBB71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003167" y="1100455"/>
              <a:ext cx="6818376" cy="2346960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1951252-30D4-71D1-0BF4-A09E6C501126}"/>
                </a:ext>
              </a:extLst>
            </p:cNvPr>
            <p:cNvSpPr/>
            <p:nvPr/>
          </p:nvSpPr>
          <p:spPr>
            <a:xfrm>
              <a:off x="4848225" y="1379264"/>
              <a:ext cx="7530139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The main purpose of energy drink consumption among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803E308-CB62-103F-8339-4A4D873FEB52}"/>
                </a:ext>
              </a:extLst>
            </p:cNvPr>
            <p:cNvSpPr/>
            <p:nvPr/>
          </p:nvSpPr>
          <p:spPr>
            <a:xfrm>
              <a:off x="10510093" y="1379264"/>
              <a:ext cx="908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80B1BCD-3070-174E-4357-68BEAC1025A0}"/>
                </a:ext>
              </a:extLst>
            </p:cNvPr>
            <p:cNvSpPr/>
            <p:nvPr/>
          </p:nvSpPr>
          <p:spPr>
            <a:xfrm>
              <a:off x="4848225" y="1693589"/>
              <a:ext cx="2546764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respondents is to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2AEE63-BB28-848D-11FC-B52A3B61121B}"/>
                </a:ext>
              </a:extLst>
            </p:cNvPr>
            <p:cNvSpPr/>
            <p:nvPr/>
          </p:nvSpPr>
          <p:spPr>
            <a:xfrm>
              <a:off x="6763197" y="1693589"/>
              <a:ext cx="3812500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kern="100">
                  <a:solidFill>
                    <a:srgbClr val="D64550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enhance energy and focus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B90E57-ECE5-3B57-AD6F-4269C3B000A3}"/>
                </a:ext>
              </a:extLst>
            </p:cNvPr>
            <p:cNvSpPr/>
            <p:nvPr/>
          </p:nvSpPr>
          <p:spPr>
            <a:xfrm>
              <a:off x="9629775" y="1693589"/>
              <a:ext cx="715410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. The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1385321-6451-0401-D4FA-EE6D199DDF54}"/>
                </a:ext>
              </a:extLst>
            </p:cNvPr>
            <p:cNvSpPr/>
            <p:nvPr/>
          </p:nvSpPr>
          <p:spPr>
            <a:xfrm>
              <a:off x="10167789" y="1693589"/>
              <a:ext cx="908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3046A33-5455-1288-98CE-EA94A2526CDC}"/>
                </a:ext>
              </a:extLst>
            </p:cNvPr>
            <p:cNvSpPr/>
            <p:nvPr/>
          </p:nvSpPr>
          <p:spPr>
            <a:xfrm>
              <a:off x="4848225" y="2007914"/>
              <a:ext cx="6835808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majority of them do not consider limited edition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F870C64-7CBA-1121-8F4B-C38F377E4987}"/>
                </a:ext>
              </a:extLst>
            </p:cNvPr>
            <p:cNvSpPr/>
            <p:nvPr/>
          </p:nvSpPr>
          <p:spPr>
            <a:xfrm>
              <a:off x="9988004" y="2007914"/>
              <a:ext cx="908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699D1A7-FC20-4D9C-595E-50E38DBB4C6D}"/>
                </a:ext>
              </a:extLst>
            </p:cNvPr>
            <p:cNvSpPr/>
            <p:nvPr/>
          </p:nvSpPr>
          <p:spPr>
            <a:xfrm>
              <a:off x="4848225" y="2322239"/>
              <a:ext cx="6070814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packaging as a significant factor, although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1DD10D7-7898-B3B8-5B53-3720DE4D49C2}"/>
                </a:ext>
              </a:extLst>
            </p:cNvPr>
            <p:cNvSpPr/>
            <p:nvPr/>
          </p:nvSpPr>
          <p:spPr>
            <a:xfrm>
              <a:off x="9412784" y="2322239"/>
              <a:ext cx="371140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kern="100">
                  <a:solidFill>
                    <a:srgbClr val="D64550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40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B0AC813-6905-B059-DCB7-1C9F23A0FC67}"/>
                </a:ext>
              </a:extLst>
            </p:cNvPr>
            <p:cNvSpPr/>
            <p:nvPr/>
          </p:nvSpPr>
          <p:spPr>
            <a:xfrm>
              <a:off x="9691836" y="2322239"/>
              <a:ext cx="249406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kern="100">
                  <a:solidFill>
                    <a:srgbClr val="D64550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%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D3059E5-0BD3-2772-F1CF-43E6716D9878}"/>
                </a:ext>
              </a:extLst>
            </p:cNvPr>
            <p:cNvSpPr/>
            <p:nvPr/>
          </p:nvSpPr>
          <p:spPr>
            <a:xfrm>
              <a:off x="9879360" y="2322239"/>
              <a:ext cx="42933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do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A098E3C-B3DE-4D0D-F731-298D2AD3340D}"/>
                </a:ext>
              </a:extLst>
            </p:cNvPr>
            <p:cNvSpPr/>
            <p:nvPr/>
          </p:nvSpPr>
          <p:spPr>
            <a:xfrm>
              <a:off x="10202168" y="2322239"/>
              <a:ext cx="908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0849A74-6C09-46EA-B112-7D7D5D273D28}"/>
                </a:ext>
              </a:extLst>
            </p:cNvPr>
            <p:cNvSpPr/>
            <p:nvPr/>
          </p:nvSpPr>
          <p:spPr>
            <a:xfrm>
              <a:off x="4848225" y="2636564"/>
              <a:ext cx="7415380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care about it. Additionally, most respondents prefer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D89BC82-0FFC-2FB9-4469-2ABC474FC298}"/>
                </a:ext>
              </a:extLst>
            </p:cNvPr>
            <p:cNvSpPr/>
            <p:nvPr/>
          </p:nvSpPr>
          <p:spPr>
            <a:xfrm>
              <a:off x="10423773" y="2636564"/>
              <a:ext cx="908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B2540BF-1485-E4E9-4DE7-615BBEAA1C95}"/>
                </a:ext>
              </a:extLst>
            </p:cNvPr>
            <p:cNvSpPr/>
            <p:nvPr/>
          </p:nvSpPr>
          <p:spPr>
            <a:xfrm>
              <a:off x="4848225" y="2950889"/>
              <a:ext cx="4850655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energy drink prices to be between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EE67C2-B3DD-9768-18F1-8FBE5F9B7D0F}"/>
                </a:ext>
              </a:extLst>
            </p:cNvPr>
            <p:cNvSpPr/>
            <p:nvPr/>
          </p:nvSpPr>
          <p:spPr>
            <a:xfrm>
              <a:off x="8495407" y="2950889"/>
              <a:ext cx="1719716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kern="100">
                  <a:solidFill>
                    <a:srgbClr val="D64550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 Rs 50-100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3E261B-7DA2-97F3-748A-4CB6A64FF9CB}"/>
                </a:ext>
              </a:extLst>
            </p:cNvPr>
            <p:cNvSpPr/>
            <p:nvPr/>
          </p:nvSpPr>
          <p:spPr>
            <a:xfrm>
              <a:off x="9788426" y="2950889"/>
              <a:ext cx="75713" cy="3317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252423"/>
                  </a:solidFill>
                  <a:effectLst/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</a:rPr>
                <a:t>.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12649200" cy="7239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025" y="2181225"/>
            <a:ext cx="11315700" cy="46482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19150" y="419100"/>
            <a:ext cx="9667875" cy="1438275"/>
            <a:chOff x="819150" y="419100"/>
            <a:chExt cx="9667875" cy="1438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50" y="419100"/>
              <a:ext cx="9667875" cy="1438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968" y="563909"/>
              <a:ext cx="345430" cy="2954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01725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(7)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1725" y="838835"/>
            <a:ext cx="863219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area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of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business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should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focus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more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on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our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product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development?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58967" y="2859112"/>
            <a:ext cx="184086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Reduced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sugar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content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6744" y="3636420"/>
            <a:ext cx="200278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More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natural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ingredients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7295" y="4413728"/>
            <a:ext cx="18827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Wider</a:t>
            </a:r>
            <a:r>
              <a:rPr sz="1300" b="1" spc="-1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range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of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flavors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4033" y="5191037"/>
            <a:ext cx="17856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Healthier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alternatives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7527" y="5968345"/>
            <a:ext cx="5022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72500" y="3450431"/>
            <a:ext cx="2910840" cy="600710"/>
          </a:xfrm>
          <a:custGeom>
            <a:avLst/>
            <a:gdLst/>
            <a:ahLst/>
            <a:cxnLst/>
            <a:rect l="l" t="t" r="r" b="b"/>
            <a:pathLst>
              <a:path w="2910840" h="600710">
                <a:moveTo>
                  <a:pt x="2910731" y="600403"/>
                </a:moveTo>
                <a:lnTo>
                  <a:pt x="0" y="600403"/>
                </a:lnTo>
                <a:lnTo>
                  <a:pt x="0" y="0"/>
                </a:lnTo>
                <a:lnTo>
                  <a:pt x="2910731" y="0"/>
                </a:lnTo>
                <a:lnTo>
                  <a:pt x="2910731" y="60040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2500" y="4227739"/>
            <a:ext cx="2373630" cy="600710"/>
          </a:xfrm>
          <a:custGeom>
            <a:avLst/>
            <a:gdLst/>
            <a:ahLst/>
            <a:cxnLst/>
            <a:rect l="l" t="t" r="r" b="b"/>
            <a:pathLst>
              <a:path w="2373629" h="600710">
                <a:moveTo>
                  <a:pt x="2373563" y="600403"/>
                </a:moveTo>
                <a:lnTo>
                  <a:pt x="0" y="600403"/>
                </a:lnTo>
                <a:lnTo>
                  <a:pt x="0" y="0"/>
                </a:lnTo>
                <a:lnTo>
                  <a:pt x="2373563" y="0"/>
                </a:lnTo>
                <a:lnTo>
                  <a:pt x="2373563" y="600403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2500" y="5005047"/>
            <a:ext cx="1715770" cy="600710"/>
          </a:xfrm>
          <a:custGeom>
            <a:avLst/>
            <a:gdLst/>
            <a:ahLst/>
            <a:cxnLst/>
            <a:rect l="l" t="t" r="r" b="b"/>
            <a:pathLst>
              <a:path w="1715770" h="600710">
                <a:moveTo>
                  <a:pt x="1715211" y="600403"/>
                </a:moveTo>
                <a:lnTo>
                  <a:pt x="0" y="600403"/>
                </a:lnTo>
                <a:lnTo>
                  <a:pt x="0" y="0"/>
                </a:lnTo>
                <a:lnTo>
                  <a:pt x="1715211" y="0"/>
                </a:lnTo>
                <a:lnTo>
                  <a:pt x="1715211" y="600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2500" y="5782355"/>
            <a:ext cx="1163320" cy="600710"/>
          </a:xfrm>
          <a:custGeom>
            <a:avLst/>
            <a:gdLst/>
            <a:ahLst/>
            <a:cxnLst/>
            <a:rect l="l" t="t" r="r" b="b"/>
            <a:pathLst>
              <a:path w="1163320" h="600710">
                <a:moveTo>
                  <a:pt x="1162894" y="600403"/>
                </a:moveTo>
                <a:lnTo>
                  <a:pt x="0" y="600403"/>
                </a:lnTo>
                <a:lnTo>
                  <a:pt x="0" y="0"/>
                </a:lnTo>
                <a:lnTo>
                  <a:pt x="1162894" y="0"/>
                </a:lnTo>
                <a:lnTo>
                  <a:pt x="1162894" y="60040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72500" y="2673123"/>
            <a:ext cx="3489960" cy="6007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89865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495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46748" y="3628110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09580" y="4405417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228" y="5182725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98911" y="5960034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45332" y="2286063"/>
            <a:ext cx="142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52423"/>
                </a:solidFill>
                <a:latin typeface="Comic Sans MS"/>
                <a:cs typeface="Comic Sans MS"/>
              </a:rPr>
              <a:t>Health</a:t>
            </a:r>
            <a:r>
              <a:rPr sz="14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Concerns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03987" y="2753203"/>
            <a:ext cx="1355090" cy="1209040"/>
            <a:chOff x="2103987" y="2753203"/>
            <a:chExt cx="1355090" cy="1209040"/>
          </a:xfrm>
        </p:grpSpPr>
        <p:sp>
          <p:nvSpPr>
            <p:cNvPr id="26" name="object 26"/>
            <p:cNvSpPr/>
            <p:nvPr/>
          </p:nvSpPr>
          <p:spPr>
            <a:xfrm>
              <a:off x="2294716" y="2776599"/>
              <a:ext cx="1090930" cy="1185545"/>
            </a:xfrm>
            <a:custGeom>
              <a:avLst/>
              <a:gdLst/>
              <a:ahLst/>
              <a:cxnLst/>
              <a:rect l="l" t="t" r="r" b="b"/>
              <a:pathLst>
                <a:path w="1090929" h="1185545">
                  <a:moveTo>
                    <a:pt x="494863" y="1185282"/>
                  </a:moveTo>
                  <a:lnTo>
                    <a:pt x="441105" y="1183625"/>
                  </a:lnTo>
                  <a:lnTo>
                    <a:pt x="387707" y="1177195"/>
                  </a:lnTo>
                  <a:lnTo>
                    <a:pt x="335092" y="1166044"/>
                  </a:lnTo>
                  <a:lnTo>
                    <a:pt x="283676" y="1150259"/>
                  </a:lnTo>
                  <a:lnTo>
                    <a:pt x="233868" y="1129966"/>
                  </a:lnTo>
                  <a:lnTo>
                    <a:pt x="186061" y="1105326"/>
                  </a:lnTo>
                  <a:lnTo>
                    <a:pt x="140634" y="1076532"/>
                  </a:lnTo>
                  <a:lnTo>
                    <a:pt x="97946" y="1043814"/>
                  </a:lnTo>
                  <a:lnTo>
                    <a:pt x="58336" y="1007431"/>
                  </a:lnTo>
                  <a:lnTo>
                    <a:pt x="22118" y="967670"/>
                  </a:lnTo>
                  <a:lnTo>
                    <a:pt x="0" y="939441"/>
                  </a:lnTo>
                  <a:lnTo>
                    <a:pt x="486583" y="580963"/>
                  </a:lnTo>
                  <a:lnTo>
                    <a:pt x="653171" y="0"/>
                  </a:lnTo>
                  <a:lnTo>
                    <a:pt x="704161" y="17110"/>
                  </a:lnTo>
                  <a:lnTo>
                    <a:pt x="753427" y="38686"/>
                  </a:lnTo>
                  <a:lnTo>
                    <a:pt x="800580" y="64556"/>
                  </a:lnTo>
                  <a:lnTo>
                    <a:pt x="845247" y="94516"/>
                  </a:lnTo>
                  <a:lnTo>
                    <a:pt x="887073" y="128328"/>
                  </a:lnTo>
                  <a:lnTo>
                    <a:pt x="925727" y="165725"/>
                  </a:lnTo>
                  <a:lnTo>
                    <a:pt x="960904" y="206410"/>
                  </a:lnTo>
                  <a:lnTo>
                    <a:pt x="992324" y="250062"/>
                  </a:lnTo>
                  <a:lnTo>
                    <a:pt x="1019740" y="296334"/>
                  </a:lnTo>
                  <a:lnTo>
                    <a:pt x="1042933" y="344860"/>
                  </a:lnTo>
                  <a:lnTo>
                    <a:pt x="1061720" y="395256"/>
                  </a:lnTo>
                  <a:lnTo>
                    <a:pt x="1075953" y="447122"/>
                  </a:lnTo>
                  <a:lnTo>
                    <a:pt x="1085518" y="500048"/>
                  </a:lnTo>
                  <a:lnTo>
                    <a:pt x="1090339" y="553616"/>
                  </a:lnTo>
                  <a:lnTo>
                    <a:pt x="1090899" y="589474"/>
                  </a:lnTo>
                  <a:lnTo>
                    <a:pt x="1090380" y="607399"/>
                  </a:lnTo>
                  <a:lnTo>
                    <a:pt x="1085639" y="660974"/>
                  </a:lnTo>
                  <a:lnTo>
                    <a:pt x="1076154" y="713914"/>
                  </a:lnTo>
                  <a:lnTo>
                    <a:pt x="1061999" y="765802"/>
                  </a:lnTo>
                  <a:lnTo>
                    <a:pt x="1043288" y="816226"/>
                  </a:lnTo>
                  <a:lnTo>
                    <a:pt x="1020168" y="864787"/>
                  </a:lnTo>
                  <a:lnTo>
                    <a:pt x="992823" y="911100"/>
                  </a:lnTo>
                  <a:lnTo>
                    <a:pt x="961468" y="954799"/>
                  </a:lnTo>
                  <a:lnTo>
                    <a:pt x="926353" y="995537"/>
                  </a:lnTo>
                  <a:lnTo>
                    <a:pt x="887755" y="1032992"/>
                  </a:lnTo>
                  <a:lnTo>
                    <a:pt x="845980" y="1066868"/>
                  </a:lnTo>
                  <a:lnTo>
                    <a:pt x="801359" y="1096895"/>
                  </a:lnTo>
                  <a:lnTo>
                    <a:pt x="754245" y="1122836"/>
                  </a:lnTo>
                  <a:lnTo>
                    <a:pt x="705011" y="1144486"/>
                  </a:lnTo>
                  <a:lnTo>
                    <a:pt x="654047" y="1161674"/>
                  </a:lnTo>
                  <a:lnTo>
                    <a:pt x="601758" y="1174262"/>
                  </a:lnTo>
                  <a:lnTo>
                    <a:pt x="548556" y="1182153"/>
                  </a:lnTo>
                  <a:lnTo>
                    <a:pt x="512789" y="1184770"/>
                  </a:lnTo>
                  <a:lnTo>
                    <a:pt x="494863" y="1185282"/>
                  </a:lnTo>
                  <a:close/>
                </a:path>
              </a:pathLst>
            </a:custGeom>
            <a:solidFill>
              <a:srgbClr val="17CA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6934" y="2753203"/>
              <a:ext cx="771525" cy="963294"/>
            </a:xfrm>
            <a:custGeom>
              <a:avLst/>
              <a:gdLst/>
              <a:ahLst/>
              <a:cxnLst/>
              <a:rect l="l" t="t" r="r" b="b"/>
              <a:pathLst>
                <a:path w="771525" h="963295">
                  <a:moveTo>
                    <a:pt x="117782" y="962837"/>
                  </a:moveTo>
                  <a:lnTo>
                    <a:pt x="91438" y="924008"/>
                  </a:lnTo>
                  <a:lnTo>
                    <a:pt x="68186" y="883253"/>
                  </a:lnTo>
                  <a:lnTo>
                    <a:pt x="48166" y="840816"/>
                  </a:lnTo>
                  <a:lnTo>
                    <a:pt x="31498" y="796955"/>
                  </a:lnTo>
                  <a:lnTo>
                    <a:pt x="18284" y="751932"/>
                  </a:lnTo>
                  <a:lnTo>
                    <a:pt x="8601" y="706020"/>
                  </a:lnTo>
                  <a:lnTo>
                    <a:pt x="2510" y="659496"/>
                  </a:lnTo>
                  <a:lnTo>
                    <a:pt x="46" y="612639"/>
                  </a:lnTo>
                  <a:lnTo>
                    <a:pt x="0" y="600903"/>
                  </a:lnTo>
                  <a:lnTo>
                    <a:pt x="180" y="589174"/>
                  </a:lnTo>
                  <a:lnTo>
                    <a:pt x="3179" y="542348"/>
                  </a:lnTo>
                  <a:lnTo>
                    <a:pt x="9802" y="495896"/>
                  </a:lnTo>
                  <a:lnTo>
                    <a:pt x="20008" y="450098"/>
                  </a:lnTo>
                  <a:lnTo>
                    <a:pt x="33736" y="405229"/>
                  </a:lnTo>
                  <a:lnTo>
                    <a:pt x="50904" y="361561"/>
                  </a:lnTo>
                  <a:lnTo>
                    <a:pt x="71408" y="319356"/>
                  </a:lnTo>
                  <a:lnTo>
                    <a:pt x="95124" y="278869"/>
                  </a:lnTo>
                  <a:lnTo>
                    <a:pt x="121910" y="240344"/>
                  </a:lnTo>
                  <a:lnTo>
                    <a:pt x="151603" y="204013"/>
                  </a:lnTo>
                  <a:lnTo>
                    <a:pt x="184026" y="170095"/>
                  </a:lnTo>
                  <a:lnTo>
                    <a:pt x="218982" y="138795"/>
                  </a:lnTo>
                  <a:lnTo>
                    <a:pt x="256261" y="110300"/>
                  </a:lnTo>
                  <a:lnTo>
                    <a:pt x="295638" y="84784"/>
                  </a:lnTo>
                  <a:lnTo>
                    <a:pt x="336877" y="62399"/>
                  </a:lnTo>
                  <a:lnTo>
                    <a:pt x="379727" y="43281"/>
                  </a:lnTo>
                  <a:lnTo>
                    <a:pt x="423931" y="27545"/>
                  </a:lnTo>
                  <a:lnTo>
                    <a:pt x="469223" y="15286"/>
                  </a:lnTo>
                  <a:lnTo>
                    <a:pt x="515330" y="6577"/>
                  </a:lnTo>
                  <a:lnTo>
                    <a:pt x="561973" y="1471"/>
                  </a:lnTo>
                  <a:lnTo>
                    <a:pt x="608872" y="0"/>
                  </a:lnTo>
                  <a:lnTo>
                    <a:pt x="620601" y="201"/>
                  </a:lnTo>
                  <a:lnTo>
                    <a:pt x="667421" y="3281"/>
                  </a:lnTo>
                  <a:lnTo>
                    <a:pt x="713862" y="9984"/>
                  </a:lnTo>
                  <a:lnTo>
                    <a:pt x="759642" y="20270"/>
                  </a:lnTo>
                  <a:lnTo>
                    <a:pt x="770954" y="23395"/>
                  </a:lnTo>
                  <a:lnTo>
                    <a:pt x="604365" y="604359"/>
                  </a:lnTo>
                  <a:lnTo>
                    <a:pt x="117782" y="962837"/>
                  </a:lnTo>
                  <a:close/>
                </a:path>
              </a:pathLst>
            </a:custGeom>
            <a:solidFill>
              <a:srgbClr val="DF1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89928" y="3711199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0" y="0"/>
                  </a:moveTo>
                  <a:lnTo>
                    <a:pt x="49622" y="34501"/>
                  </a:lnTo>
                  <a:lnTo>
                    <a:pt x="163922" y="34501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08750" y="2969424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163922" y="3450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79250" y="3612432"/>
            <a:ext cx="725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60.45%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58159" y="2836155"/>
            <a:ext cx="725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39.55%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39681" y="3158318"/>
            <a:ext cx="93345" cy="414655"/>
            <a:chOff x="4339681" y="3158318"/>
            <a:chExt cx="93345" cy="41465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9681" y="3158318"/>
              <a:ext cx="93211" cy="971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9681" y="3478643"/>
              <a:ext cx="93211" cy="9431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457650" y="2971158"/>
            <a:ext cx="33591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1600" b="1" spc="-70" dirty="0">
                <a:solidFill>
                  <a:srgbClr val="1A1A1A"/>
                </a:solidFill>
                <a:latin typeface="Trebuchet MS"/>
                <a:cs typeface="Trebuchet MS"/>
              </a:rPr>
              <a:t>Yes </a:t>
            </a:r>
            <a:r>
              <a:rPr sz="1600" b="1" spc="-25" dirty="0">
                <a:solidFill>
                  <a:srgbClr val="1A1A1A"/>
                </a:solidFill>
                <a:latin typeface="Trebuchet MS"/>
                <a:cs typeface="Trebuchet MS"/>
              </a:rPr>
              <a:t>No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28163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19-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30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89521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31-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45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50878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15-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18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12235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46-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58870" y="6464264"/>
            <a:ext cx="281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65+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90800" y="5488381"/>
            <a:ext cx="820419" cy="950594"/>
          </a:xfrm>
          <a:custGeom>
            <a:avLst/>
            <a:gdLst/>
            <a:ahLst/>
            <a:cxnLst/>
            <a:rect l="l" t="t" r="r" b="b"/>
            <a:pathLst>
              <a:path w="820420" h="950595">
                <a:moveTo>
                  <a:pt x="819806" y="950518"/>
                </a:moveTo>
                <a:lnTo>
                  <a:pt x="0" y="950518"/>
                </a:lnTo>
                <a:lnTo>
                  <a:pt x="0" y="0"/>
                </a:lnTo>
                <a:lnTo>
                  <a:pt x="819806" y="0"/>
                </a:lnTo>
                <a:lnTo>
                  <a:pt x="819806" y="950518"/>
                </a:lnTo>
                <a:close/>
              </a:path>
            </a:pathLst>
          </a:custGeom>
          <a:solidFill>
            <a:srgbClr val="D9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2156" y="5843625"/>
            <a:ext cx="820419" cy="595630"/>
          </a:xfrm>
          <a:custGeom>
            <a:avLst/>
            <a:gdLst/>
            <a:ahLst/>
            <a:cxnLst/>
            <a:rect l="l" t="t" r="r" b="b"/>
            <a:pathLst>
              <a:path w="820420" h="595629">
                <a:moveTo>
                  <a:pt x="819806" y="595274"/>
                </a:moveTo>
                <a:lnTo>
                  <a:pt x="0" y="595274"/>
                </a:lnTo>
                <a:lnTo>
                  <a:pt x="0" y="0"/>
                </a:lnTo>
                <a:lnTo>
                  <a:pt x="819806" y="0"/>
                </a:lnTo>
                <a:lnTo>
                  <a:pt x="819806" y="595274"/>
                </a:lnTo>
                <a:close/>
              </a:path>
            </a:pathLst>
          </a:custGeom>
          <a:solidFill>
            <a:srgbClr val="6A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3514" y="6268479"/>
            <a:ext cx="820419" cy="170815"/>
          </a:xfrm>
          <a:custGeom>
            <a:avLst/>
            <a:gdLst/>
            <a:ahLst/>
            <a:cxnLst/>
            <a:rect l="l" t="t" r="r" b="b"/>
            <a:pathLst>
              <a:path w="820420" h="170814">
                <a:moveTo>
                  <a:pt x="819806" y="170421"/>
                </a:moveTo>
                <a:lnTo>
                  <a:pt x="0" y="170421"/>
                </a:lnTo>
                <a:lnTo>
                  <a:pt x="0" y="0"/>
                </a:lnTo>
                <a:lnTo>
                  <a:pt x="819806" y="0"/>
                </a:lnTo>
                <a:lnTo>
                  <a:pt x="819806" y="170421"/>
                </a:lnTo>
                <a:close/>
              </a:path>
            </a:pathLst>
          </a:custGeom>
          <a:solidFill>
            <a:srgbClr val="D545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74871" y="6362890"/>
            <a:ext cx="820419" cy="76200"/>
          </a:xfrm>
          <a:custGeom>
            <a:avLst/>
            <a:gdLst/>
            <a:ahLst/>
            <a:cxnLst/>
            <a:rect l="l" t="t" r="r" b="b"/>
            <a:pathLst>
              <a:path w="820420" h="76200">
                <a:moveTo>
                  <a:pt x="819806" y="76009"/>
                </a:moveTo>
                <a:lnTo>
                  <a:pt x="0" y="76009"/>
                </a:lnTo>
                <a:lnTo>
                  <a:pt x="0" y="0"/>
                </a:lnTo>
                <a:lnTo>
                  <a:pt x="819806" y="0"/>
                </a:lnTo>
                <a:lnTo>
                  <a:pt x="819806" y="76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29442" y="4230624"/>
            <a:ext cx="820419" cy="2208530"/>
          </a:xfrm>
          <a:prstGeom prst="rect">
            <a:avLst/>
          </a:prstGeom>
          <a:solidFill>
            <a:srgbClr val="118CFF"/>
          </a:solidFill>
        </p:spPr>
        <p:txBody>
          <a:bodyPr vert="horz" wrap="square" lIns="0" tIns="6350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5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55.2%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69523" y="5247081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23.8%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30880" y="5602325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14.9%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36142" y="6027179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4.3%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97499" y="6121590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1.9%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9000" y="2981325"/>
            <a:ext cx="3867150" cy="263842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559175" y="3810063"/>
            <a:ext cx="3460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</a:tabLst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see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	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19-30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age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group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59175" y="4162488"/>
            <a:ext cx="36499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represents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50.5%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total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59175" y="4514913"/>
            <a:ext cx="1233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responden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025" y="2181225"/>
            <a:ext cx="11315700" cy="46482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19150" y="419100"/>
            <a:ext cx="9667875" cy="1438275"/>
            <a:chOff x="819150" y="419100"/>
            <a:chExt cx="9667875" cy="1438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150" y="419100"/>
              <a:ext cx="9667875" cy="1438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968" y="563909"/>
              <a:ext cx="345430" cy="2954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01725" y="4730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(7)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1725" y="838835"/>
            <a:ext cx="863219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area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of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55" dirty="0">
                <a:solidFill>
                  <a:srgbClr val="252423"/>
                </a:solidFill>
                <a:latin typeface="Segoe UI Symbol"/>
                <a:cs typeface="Segoe UI Symbol"/>
              </a:rPr>
              <a:t>business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should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focus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more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on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our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product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development?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477694" y="2673123"/>
          <a:ext cx="5582283" cy="3706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8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Reduced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sugar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content</a:t>
                      </a:r>
                      <a:endParaRPr sz="1300">
                        <a:latin typeface="Comic Sans MS"/>
                        <a:cs typeface="Comic Sans MS"/>
                      </a:endParaRPr>
                    </a:p>
                  </a:txBody>
                  <a:tcPr marL="0" marR="0" marT="198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3.0K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89865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More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natural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ingredients</a:t>
                      </a:r>
                      <a:endParaRPr sz="1300">
                        <a:latin typeface="Comic Sans MS"/>
                        <a:cs typeface="Comic Sans MS"/>
                      </a:endParaRPr>
                    </a:p>
                  </a:txBody>
                  <a:tcPr marL="0" marR="0" marT="198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2.5K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898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Wider</a:t>
                      </a:r>
                      <a:r>
                        <a:rPr sz="1300" b="1" spc="-1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range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of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flavors</a:t>
                      </a:r>
                      <a:endParaRPr sz="1300">
                        <a:latin typeface="Comic Sans MS"/>
                        <a:cs typeface="Comic Sans MS"/>
                      </a:endParaRPr>
                    </a:p>
                  </a:txBody>
                  <a:tcPr marL="0" marR="0" marT="198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2.0K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898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300" b="1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Healthier</a:t>
                      </a:r>
                      <a:r>
                        <a:rPr sz="1300" b="1" spc="-5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alternatives</a:t>
                      </a:r>
                      <a:endParaRPr sz="1300">
                        <a:latin typeface="Comic Sans MS"/>
                        <a:cs typeface="Comic Sans MS"/>
                      </a:endParaRPr>
                    </a:p>
                  </a:txBody>
                  <a:tcPr marL="0" marR="0" marT="198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1.5K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898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300" b="1" spc="-10" dirty="0">
                          <a:solidFill>
                            <a:srgbClr val="333333"/>
                          </a:solidFill>
                          <a:latin typeface="Comic Sans MS"/>
                          <a:cs typeface="Comic Sans MS"/>
                        </a:rPr>
                        <a:t>Other</a:t>
                      </a:r>
                      <a:endParaRPr sz="1300">
                        <a:latin typeface="Comic Sans MS"/>
                        <a:cs typeface="Comic Sans MS"/>
                      </a:endParaRPr>
                    </a:p>
                  </a:txBody>
                  <a:tcPr marL="0" marR="0" marT="1987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1.0K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898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345332" y="2286063"/>
            <a:ext cx="142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52423"/>
                </a:solidFill>
                <a:latin typeface="Comic Sans MS"/>
                <a:cs typeface="Comic Sans MS"/>
              </a:rPr>
              <a:t>Health</a:t>
            </a:r>
            <a:r>
              <a:rPr sz="14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Concerns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03987" y="2753203"/>
            <a:ext cx="2329180" cy="1209040"/>
            <a:chOff x="2103987" y="2753203"/>
            <a:chExt cx="2329180" cy="1209040"/>
          </a:xfrm>
        </p:grpSpPr>
        <p:sp>
          <p:nvSpPr>
            <p:cNvPr id="13" name="object 13"/>
            <p:cNvSpPr/>
            <p:nvPr/>
          </p:nvSpPr>
          <p:spPr>
            <a:xfrm>
              <a:off x="2294716" y="2776599"/>
              <a:ext cx="1090930" cy="1185545"/>
            </a:xfrm>
            <a:custGeom>
              <a:avLst/>
              <a:gdLst/>
              <a:ahLst/>
              <a:cxnLst/>
              <a:rect l="l" t="t" r="r" b="b"/>
              <a:pathLst>
                <a:path w="1090929" h="1185545">
                  <a:moveTo>
                    <a:pt x="494863" y="1185282"/>
                  </a:moveTo>
                  <a:lnTo>
                    <a:pt x="441105" y="1183625"/>
                  </a:lnTo>
                  <a:lnTo>
                    <a:pt x="387707" y="1177195"/>
                  </a:lnTo>
                  <a:lnTo>
                    <a:pt x="335092" y="1166044"/>
                  </a:lnTo>
                  <a:lnTo>
                    <a:pt x="283676" y="1150259"/>
                  </a:lnTo>
                  <a:lnTo>
                    <a:pt x="233868" y="1129966"/>
                  </a:lnTo>
                  <a:lnTo>
                    <a:pt x="186061" y="1105326"/>
                  </a:lnTo>
                  <a:lnTo>
                    <a:pt x="140634" y="1076532"/>
                  </a:lnTo>
                  <a:lnTo>
                    <a:pt x="97946" y="1043814"/>
                  </a:lnTo>
                  <a:lnTo>
                    <a:pt x="58336" y="1007431"/>
                  </a:lnTo>
                  <a:lnTo>
                    <a:pt x="22118" y="967670"/>
                  </a:lnTo>
                  <a:lnTo>
                    <a:pt x="0" y="939441"/>
                  </a:lnTo>
                  <a:lnTo>
                    <a:pt x="486583" y="580963"/>
                  </a:lnTo>
                  <a:lnTo>
                    <a:pt x="653171" y="0"/>
                  </a:lnTo>
                  <a:lnTo>
                    <a:pt x="704161" y="17110"/>
                  </a:lnTo>
                  <a:lnTo>
                    <a:pt x="753427" y="38686"/>
                  </a:lnTo>
                  <a:lnTo>
                    <a:pt x="800580" y="64556"/>
                  </a:lnTo>
                  <a:lnTo>
                    <a:pt x="845247" y="94516"/>
                  </a:lnTo>
                  <a:lnTo>
                    <a:pt x="887073" y="128328"/>
                  </a:lnTo>
                  <a:lnTo>
                    <a:pt x="925727" y="165725"/>
                  </a:lnTo>
                  <a:lnTo>
                    <a:pt x="960904" y="206410"/>
                  </a:lnTo>
                  <a:lnTo>
                    <a:pt x="992324" y="250062"/>
                  </a:lnTo>
                  <a:lnTo>
                    <a:pt x="1019740" y="296334"/>
                  </a:lnTo>
                  <a:lnTo>
                    <a:pt x="1042933" y="344860"/>
                  </a:lnTo>
                  <a:lnTo>
                    <a:pt x="1061720" y="395256"/>
                  </a:lnTo>
                  <a:lnTo>
                    <a:pt x="1075953" y="447122"/>
                  </a:lnTo>
                  <a:lnTo>
                    <a:pt x="1085518" y="500048"/>
                  </a:lnTo>
                  <a:lnTo>
                    <a:pt x="1090339" y="553616"/>
                  </a:lnTo>
                  <a:lnTo>
                    <a:pt x="1090899" y="589474"/>
                  </a:lnTo>
                  <a:lnTo>
                    <a:pt x="1090380" y="607399"/>
                  </a:lnTo>
                  <a:lnTo>
                    <a:pt x="1085639" y="660974"/>
                  </a:lnTo>
                  <a:lnTo>
                    <a:pt x="1076154" y="713914"/>
                  </a:lnTo>
                  <a:lnTo>
                    <a:pt x="1061999" y="765802"/>
                  </a:lnTo>
                  <a:lnTo>
                    <a:pt x="1043288" y="816226"/>
                  </a:lnTo>
                  <a:lnTo>
                    <a:pt x="1020168" y="864787"/>
                  </a:lnTo>
                  <a:lnTo>
                    <a:pt x="992823" y="911100"/>
                  </a:lnTo>
                  <a:lnTo>
                    <a:pt x="961468" y="954799"/>
                  </a:lnTo>
                  <a:lnTo>
                    <a:pt x="926353" y="995537"/>
                  </a:lnTo>
                  <a:lnTo>
                    <a:pt x="887755" y="1032992"/>
                  </a:lnTo>
                  <a:lnTo>
                    <a:pt x="845980" y="1066868"/>
                  </a:lnTo>
                  <a:lnTo>
                    <a:pt x="801359" y="1096895"/>
                  </a:lnTo>
                  <a:lnTo>
                    <a:pt x="754245" y="1122836"/>
                  </a:lnTo>
                  <a:lnTo>
                    <a:pt x="705011" y="1144486"/>
                  </a:lnTo>
                  <a:lnTo>
                    <a:pt x="654047" y="1161674"/>
                  </a:lnTo>
                  <a:lnTo>
                    <a:pt x="601758" y="1174262"/>
                  </a:lnTo>
                  <a:lnTo>
                    <a:pt x="548556" y="1182153"/>
                  </a:lnTo>
                  <a:lnTo>
                    <a:pt x="512789" y="1184770"/>
                  </a:lnTo>
                  <a:lnTo>
                    <a:pt x="494863" y="1185282"/>
                  </a:lnTo>
                  <a:close/>
                </a:path>
              </a:pathLst>
            </a:custGeom>
            <a:solidFill>
              <a:srgbClr val="17CA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6934" y="2753203"/>
              <a:ext cx="771525" cy="963294"/>
            </a:xfrm>
            <a:custGeom>
              <a:avLst/>
              <a:gdLst/>
              <a:ahLst/>
              <a:cxnLst/>
              <a:rect l="l" t="t" r="r" b="b"/>
              <a:pathLst>
                <a:path w="771525" h="963295">
                  <a:moveTo>
                    <a:pt x="117782" y="962837"/>
                  </a:moveTo>
                  <a:lnTo>
                    <a:pt x="91438" y="924008"/>
                  </a:lnTo>
                  <a:lnTo>
                    <a:pt x="68186" y="883253"/>
                  </a:lnTo>
                  <a:lnTo>
                    <a:pt x="48166" y="840816"/>
                  </a:lnTo>
                  <a:lnTo>
                    <a:pt x="31498" y="796955"/>
                  </a:lnTo>
                  <a:lnTo>
                    <a:pt x="18284" y="751932"/>
                  </a:lnTo>
                  <a:lnTo>
                    <a:pt x="8601" y="706020"/>
                  </a:lnTo>
                  <a:lnTo>
                    <a:pt x="2510" y="659496"/>
                  </a:lnTo>
                  <a:lnTo>
                    <a:pt x="46" y="612639"/>
                  </a:lnTo>
                  <a:lnTo>
                    <a:pt x="0" y="600903"/>
                  </a:lnTo>
                  <a:lnTo>
                    <a:pt x="180" y="589174"/>
                  </a:lnTo>
                  <a:lnTo>
                    <a:pt x="3179" y="542348"/>
                  </a:lnTo>
                  <a:lnTo>
                    <a:pt x="9802" y="495896"/>
                  </a:lnTo>
                  <a:lnTo>
                    <a:pt x="20008" y="450098"/>
                  </a:lnTo>
                  <a:lnTo>
                    <a:pt x="33736" y="405229"/>
                  </a:lnTo>
                  <a:lnTo>
                    <a:pt x="50904" y="361561"/>
                  </a:lnTo>
                  <a:lnTo>
                    <a:pt x="71408" y="319356"/>
                  </a:lnTo>
                  <a:lnTo>
                    <a:pt x="95124" y="278869"/>
                  </a:lnTo>
                  <a:lnTo>
                    <a:pt x="121910" y="240344"/>
                  </a:lnTo>
                  <a:lnTo>
                    <a:pt x="151603" y="204013"/>
                  </a:lnTo>
                  <a:lnTo>
                    <a:pt x="184026" y="170095"/>
                  </a:lnTo>
                  <a:lnTo>
                    <a:pt x="218982" y="138795"/>
                  </a:lnTo>
                  <a:lnTo>
                    <a:pt x="256261" y="110300"/>
                  </a:lnTo>
                  <a:lnTo>
                    <a:pt x="295638" y="84784"/>
                  </a:lnTo>
                  <a:lnTo>
                    <a:pt x="336877" y="62399"/>
                  </a:lnTo>
                  <a:lnTo>
                    <a:pt x="379727" y="43281"/>
                  </a:lnTo>
                  <a:lnTo>
                    <a:pt x="423931" y="27545"/>
                  </a:lnTo>
                  <a:lnTo>
                    <a:pt x="469223" y="15286"/>
                  </a:lnTo>
                  <a:lnTo>
                    <a:pt x="515330" y="6577"/>
                  </a:lnTo>
                  <a:lnTo>
                    <a:pt x="561973" y="1471"/>
                  </a:lnTo>
                  <a:lnTo>
                    <a:pt x="608872" y="0"/>
                  </a:lnTo>
                  <a:lnTo>
                    <a:pt x="620601" y="201"/>
                  </a:lnTo>
                  <a:lnTo>
                    <a:pt x="667421" y="3281"/>
                  </a:lnTo>
                  <a:lnTo>
                    <a:pt x="713862" y="9984"/>
                  </a:lnTo>
                  <a:lnTo>
                    <a:pt x="759642" y="20270"/>
                  </a:lnTo>
                  <a:lnTo>
                    <a:pt x="770954" y="23395"/>
                  </a:lnTo>
                  <a:lnTo>
                    <a:pt x="604365" y="604359"/>
                  </a:lnTo>
                  <a:lnTo>
                    <a:pt x="117782" y="962837"/>
                  </a:lnTo>
                  <a:close/>
                </a:path>
              </a:pathLst>
            </a:custGeom>
            <a:solidFill>
              <a:srgbClr val="DF1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89928" y="3711199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0" y="0"/>
                  </a:moveTo>
                  <a:lnTo>
                    <a:pt x="49622" y="34501"/>
                  </a:lnTo>
                  <a:lnTo>
                    <a:pt x="163922" y="34501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08750" y="2969424"/>
              <a:ext cx="164465" cy="34925"/>
            </a:xfrm>
            <a:custGeom>
              <a:avLst/>
              <a:gdLst/>
              <a:ahLst/>
              <a:cxnLst/>
              <a:rect l="l" t="t" r="r" b="b"/>
              <a:pathLst>
                <a:path w="164464" h="34925">
                  <a:moveTo>
                    <a:pt x="163922" y="3450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9681" y="3158318"/>
              <a:ext cx="93211" cy="971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9681" y="3478643"/>
              <a:ext cx="93211" cy="9431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57650" y="3375056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1A1A1A"/>
                </a:solidFill>
                <a:latin typeface="Trebuchet MS"/>
                <a:cs typeface="Trebuchet MS"/>
              </a:rPr>
              <a:t>No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8163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19-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30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9521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31-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45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0878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15-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18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2235" y="6464264"/>
            <a:ext cx="452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dirty="0">
                <a:solidFill>
                  <a:srgbClr val="333333"/>
                </a:solidFill>
                <a:latin typeface="Comic Sans MS"/>
                <a:cs typeface="Comic Sans MS"/>
              </a:rPr>
              <a:t>46-</a:t>
            </a: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58870" y="6464264"/>
            <a:ext cx="281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-25" dirty="0">
                <a:solidFill>
                  <a:srgbClr val="333333"/>
                </a:solidFill>
                <a:latin typeface="Comic Sans MS"/>
                <a:cs typeface="Comic Sans MS"/>
              </a:rPr>
              <a:t>65+</a:t>
            </a:r>
            <a:endParaRPr sz="1100">
              <a:latin typeface="Comic Sans MS"/>
              <a:cs typeface="Comic Sans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29442" y="4230624"/>
            <a:ext cx="1881505" cy="2208530"/>
            <a:chOff x="1529442" y="4230624"/>
            <a:chExt cx="1881505" cy="2208530"/>
          </a:xfrm>
        </p:grpSpPr>
        <p:sp>
          <p:nvSpPr>
            <p:cNvPr id="26" name="object 26"/>
            <p:cNvSpPr/>
            <p:nvPr/>
          </p:nvSpPr>
          <p:spPr>
            <a:xfrm>
              <a:off x="1529442" y="4230624"/>
              <a:ext cx="820419" cy="2208530"/>
            </a:xfrm>
            <a:custGeom>
              <a:avLst/>
              <a:gdLst/>
              <a:ahLst/>
              <a:cxnLst/>
              <a:rect l="l" t="t" r="r" b="b"/>
              <a:pathLst>
                <a:path w="820419" h="2208529">
                  <a:moveTo>
                    <a:pt x="819806" y="2208276"/>
                  </a:moveTo>
                  <a:lnTo>
                    <a:pt x="0" y="2208276"/>
                  </a:lnTo>
                  <a:lnTo>
                    <a:pt x="0" y="0"/>
                  </a:lnTo>
                  <a:lnTo>
                    <a:pt x="819806" y="0"/>
                  </a:lnTo>
                  <a:lnTo>
                    <a:pt x="819806" y="220827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90800" y="5488381"/>
              <a:ext cx="820419" cy="950594"/>
            </a:xfrm>
            <a:custGeom>
              <a:avLst/>
              <a:gdLst/>
              <a:ahLst/>
              <a:cxnLst/>
              <a:rect l="l" t="t" r="r" b="b"/>
              <a:pathLst>
                <a:path w="820420" h="950595">
                  <a:moveTo>
                    <a:pt x="819806" y="950518"/>
                  </a:moveTo>
                  <a:lnTo>
                    <a:pt x="0" y="950518"/>
                  </a:lnTo>
                  <a:lnTo>
                    <a:pt x="0" y="0"/>
                  </a:lnTo>
                  <a:lnTo>
                    <a:pt x="819806" y="0"/>
                  </a:lnTo>
                  <a:lnTo>
                    <a:pt x="819806" y="950518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652156" y="5843625"/>
            <a:ext cx="820419" cy="595630"/>
          </a:xfrm>
          <a:custGeom>
            <a:avLst/>
            <a:gdLst/>
            <a:ahLst/>
            <a:cxnLst/>
            <a:rect l="l" t="t" r="r" b="b"/>
            <a:pathLst>
              <a:path w="820420" h="595629">
                <a:moveTo>
                  <a:pt x="819806" y="595274"/>
                </a:moveTo>
                <a:lnTo>
                  <a:pt x="0" y="595274"/>
                </a:lnTo>
                <a:lnTo>
                  <a:pt x="0" y="0"/>
                </a:lnTo>
                <a:lnTo>
                  <a:pt x="819806" y="0"/>
                </a:lnTo>
                <a:lnTo>
                  <a:pt x="819806" y="595274"/>
                </a:lnTo>
                <a:close/>
              </a:path>
            </a:pathLst>
          </a:custGeom>
          <a:solidFill>
            <a:srgbClr val="6A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13514" y="6268479"/>
            <a:ext cx="820419" cy="170815"/>
          </a:xfrm>
          <a:custGeom>
            <a:avLst/>
            <a:gdLst/>
            <a:ahLst/>
            <a:cxnLst/>
            <a:rect l="l" t="t" r="r" b="b"/>
            <a:pathLst>
              <a:path w="820420" h="170814">
                <a:moveTo>
                  <a:pt x="819806" y="170421"/>
                </a:moveTo>
                <a:lnTo>
                  <a:pt x="0" y="170421"/>
                </a:lnTo>
                <a:lnTo>
                  <a:pt x="0" y="0"/>
                </a:lnTo>
                <a:lnTo>
                  <a:pt x="819806" y="0"/>
                </a:lnTo>
                <a:lnTo>
                  <a:pt x="819806" y="170421"/>
                </a:lnTo>
                <a:close/>
              </a:path>
            </a:pathLst>
          </a:custGeom>
          <a:solidFill>
            <a:srgbClr val="D545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74871" y="6362890"/>
            <a:ext cx="820419" cy="76200"/>
          </a:xfrm>
          <a:custGeom>
            <a:avLst/>
            <a:gdLst/>
            <a:ahLst/>
            <a:cxnLst/>
            <a:rect l="l" t="t" r="r" b="b"/>
            <a:pathLst>
              <a:path w="820420" h="76200">
                <a:moveTo>
                  <a:pt x="819806" y="76009"/>
                </a:moveTo>
                <a:lnTo>
                  <a:pt x="0" y="76009"/>
                </a:lnTo>
                <a:lnTo>
                  <a:pt x="0" y="0"/>
                </a:lnTo>
                <a:lnTo>
                  <a:pt x="819806" y="0"/>
                </a:lnTo>
                <a:lnTo>
                  <a:pt x="819806" y="76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69523" y="5247081"/>
            <a:ext cx="1524000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23.8%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355"/>
              </a:spcBef>
            </a:pPr>
            <a:r>
              <a:rPr sz="1200" b="1" i="1" spc="-10" dirty="0">
                <a:solidFill>
                  <a:srgbClr val="1A1A1A"/>
                </a:solidFill>
                <a:latin typeface="Segoe UI"/>
                <a:cs typeface="Segoe UI"/>
              </a:rPr>
              <a:t>14.9%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6142" y="6027179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4.3%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97499" y="6121590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1A1A1A"/>
                </a:solidFill>
                <a:latin typeface="Segoe UI"/>
                <a:cs typeface="Segoe UI"/>
              </a:rPr>
              <a:t>1.9%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0200" y="2247900"/>
            <a:ext cx="4581525" cy="3248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332759" y="2419337"/>
            <a:ext cx="3876040" cy="730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beat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other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brands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endParaRPr sz="2000">
              <a:latin typeface="Comic Sans MS"/>
              <a:cs typeface="Comic Sans MS"/>
            </a:endParaRPr>
          </a:p>
          <a:p>
            <a:pPr marR="95250" algn="r">
              <a:lnSpc>
                <a:spcPct val="100000"/>
              </a:lnSpc>
              <a:spcBef>
                <a:spcPts val="375"/>
              </a:spcBef>
            </a:pPr>
            <a:r>
              <a:rPr sz="2400" b="1" i="1" spc="-7" baseline="8680" dirty="0">
                <a:solidFill>
                  <a:srgbClr val="1A1A1A"/>
                </a:solidFill>
                <a:latin typeface="Segoe UI"/>
                <a:cs typeface="Segoe UI"/>
              </a:rPr>
              <a:t>39.5</a:t>
            </a:r>
            <a:r>
              <a:rPr sz="2400" b="1" i="1" spc="-330" baseline="8680" dirty="0">
                <a:solidFill>
                  <a:srgbClr val="1A1A1A"/>
                </a:solidFill>
                <a:latin typeface="Segoe UI"/>
                <a:cs typeface="Segoe UI"/>
              </a:rPr>
              <a:t>5</a:t>
            </a:r>
            <a:r>
              <a:rPr sz="2000" spc="-890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2400" b="1" i="1" spc="-772" baseline="8680" dirty="0">
                <a:solidFill>
                  <a:srgbClr val="1A1A1A"/>
                </a:solidFill>
                <a:latin typeface="Segoe UI"/>
                <a:cs typeface="Segoe UI"/>
              </a:rPr>
              <a:t>%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nergy</a:t>
            </a:r>
            <a:r>
              <a:rPr sz="2000" spc="1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10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market,</a:t>
            </a:r>
            <a:r>
              <a:rPr sz="2000" spc="29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focus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28800" y="3171888"/>
            <a:ext cx="3362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reducing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sugar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15" dirty="0">
                <a:solidFill>
                  <a:srgbClr val="252423"/>
                </a:solidFill>
                <a:latin typeface="Comic Sans MS"/>
                <a:cs typeface="Comic Sans MS"/>
              </a:rPr>
              <a:t>co</a:t>
            </a:r>
            <a:r>
              <a:rPr sz="2000" b="1" spc="-445" dirty="0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sz="2400" b="1" spc="-765" baseline="46875" dirty="0">
                <a:solidFill>
                  <a:srgbClr val="1A1A1A"/>
                </a:solidFill>
                <a:latin typeface="Trebuchet MS"/>
                <a:cs typeface="Trebuchet MS"/>
              </a:rPr>
              <a:t>Y</a:t>
            </a:r>
            <a:r>
              <a:rPr sz="2000" b="1" spc="-555" dirty="0">
                <a:solidFill>
                  <a:srgbClr val="252423"/>
                </a:solidFill>
                <a:latin typeface="Comic Sans MS"/>
                <a:cs typeface="Comic Sans MS"/>
              </a:rPr>
              <a:t>t</a:t>
            </a:r>
            <a:r>
              <a:rPr sz="2400" b="1" spc="-509" baseline="46875" dirty="0">
                <a:solidFill>
                  <a:srgbClr val="1A1A1A"/>
                </a:solidFill>
                <a:latin typeface="Trebuchet MS"/>
                <a:cs typeface="Trebuchet MS"/>
              </a:rPr>
              <a:t>e</a:t>
            </a:r>
            <a:r>
              <a:rPr sz="2000" b="1" spc="-755" dirty="0">
                <a:solidFill>
                  <a:srgbClr val="252423"/>
                </a:solidFill>
                <a:latin typeface="Comic Sans MS"/>
                <a:cs typeface="Comic Sans MS"/>
              </a:rPr>
              <a:t>e</a:t>
            </a:r>
            <a:r>
              <a:rPr sz="2400" b="1" spc="135" baseline="46875" dirty="0">
                <a:solidFill>
                  <a:srgbClr val="1A1A1A"/>
                </a:solidFill>
                <a:latin typeface="Trebuchet MS"/>
                <a:cs typeface="Trebuchet MS"/>
              </a:rPr>
              <a:t>s</a:t>
            </a:r>
            <a:r>
              <a:rPr sz="2000" b="1" spc="15" dirty="0">
                <a:solidFill>
                  <a:srgbClr val="252423"/>
                </a:solidFill>
                <a:latin typeface="Comic Sans MS"/>
                <a:cs typeface="Comic Sans MS"/>
              </a:rPr>
              <a:t>nt,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28800" y="3524313"/>
            <a:ext cx="2344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using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more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n</a:t>
            </a:r>
            <a:r>
              <a:rPr sz="2000" b="1" spc="-475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400" b="1" i="1" spc="-712" baseline="-10416" dirty="0">
                <a:solidFill>
                  <a:srgbClr val="1A1A1A"/>
                </a:solidFill>
                <a:latin typeface="Segoe UI"/>
                <a:cs typeface="Segoe UI"/>
              </a:rPr>
              <a:t>6</a:t>
            </a:r>
            <a:r>
              <a:rPr sz="2000" b="1" spc="-495" dirty="0">
                <a:solidFill>
                  <a:srgbClr val="252423"/>
                </a:solidFill>
                <a:latin typeface="Comic Sans MS"/>
                <a:cs typeface="Comic Sans MS"/>
              </a:rPr>
              <a:t>t</a:t>
            </a:r>
            <a:r>
              <a:rPr sz="2400" b="1" i="1" spc="-682" baseline="-10416" dirty="0">
                <a:solidFill>
                  <a:srgbClr val="1A1A1A"/>
                </a:solidFill>
                <a:latin typeface="Segoe UI"/>
                <a:cs typeface="Segoe UI"/>
              </a:rPr>
              <a:t>0</a:t>
            </a:r>
            <a:r>
              <a:rPr sz="2000" b="1" spc="-610" dirty="0">
                <a:solidFill>
                  <a:srgbClr val="252423"/>
                </a:solidFill>
                <a:latin typeface="Comic Sans MS"/>
                <a:cs typeface="Comic Sans MS"/>
              </a:rPr>
              <a:t>u</a:t>
            </a:r>
            <a:r>
              <a:rPr sz="2400" b="1" i="1" spc="-15" baseline="-10416" dirty="0">
                <a:solidFill>
                  <a:srgbClr val="1A1A1A"/>
                </a:solidFill>
                <a:latin typeface="Segoe UI"/>
                <a:cs typeface="Segoe UI"/>
              </a:rPr>
              <a:t>.</a:t>
            </a:r>
            <a:r>
              <a:rPr sz="2400" b="1" i="1" spc="-1155" baseline="-10416" dirty="0">
                <a:solidFill>
                  <a:srgbClr val="1A1A1A"/>
                </a:solidFill>
                <a:latin typeface="Segoe UI"/>
                <a:cs typeface="Segoe UI"/>
              </a:rPr>
              <a:t>4</a:t>
            </a:r>
            <a:r>
              <a:rPr sz="2000" b="1" spc="-215" dirty="0">
                <a:solidFill>
                  <a:srgbClr val="252423"/>
                </a:solidFill>
                <a:latin typeface="Comic Sans MS"/>
                <a:cs typeface="Comic Sans MS"/>
              </a:rPr>
              <a:t>r</a:t>
            </a:r>
            <a:r>
              <a:rPr sz="2400" b="1" i="1" spc="-1095" baseline="-10416" dirty="0">
                <a:solidFill>
                  <a:srgbClr val="1A1A1A"/>
                </a:solidFill>
                <a:latin typeface="Segoe UI"/>
                <a:cs typeface="Segoe UI"/>
              </a:rPr>
              <a:t>5</a:t>
            </a:r>
            <a:r>
              <a:rPr sz="2000" b="1" spc="-405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400" b="1" i="1" spc="-1507" baseline="-10416" dirty="0">
                <a:solidFill>
                  <a:srgbClr val="1A1A1A"/>
                </a:solidFill>
                <a:latin typeface="Segoe UI"/>
                <a:cs typeface="Segoe UI"/>
              </a:rPr>
              <a:t>%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l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44666" y="3829037"/>
            <a:ext cx="3586479" cy="14351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475"/>
              </a:spcBef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ingredients,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offering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5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endParaRPr sz="2000">
              <a:latin typeface="Comic Sans MS"/>
              <a:cs typeface="Comic Sans MS"/>
            </a:endParaRPr>
          </a:p>
          <a:p>
            <a:pPr marL="221615" marR="68580" indent="-146050">
              <a:lnSpc>
                <a:spcPct val="115599"/>
              </a:lnSpc>
            </a:pPr>
            <a:r>
              <a:rPr sz="1800" b="1" i="1" baseline="18518" dirty="0">
                <a:solidFill>
                  <a:srgbClr val="1A1A1A"/>
                </a:solidFill>
                <a:latin typeface="Segoe UI"/>
                <a:cs typeface="Segoe UI"/>
              </a:rPr>
              <a:t>5</a:t>
            </a:r>
            <a:r>
              <a:rPr sz="1800" b="1" i="1" spc="-352" baseline="18518" dirty="0">
                <a:solidFill>
                  <a:srgbClr val="1A1A1A"/>
                </a:solidFill>
                <a:latin typeface="Segoe UI"/>
                <a:cs typeface="Segoe UI"/>
              </a:rPr>
              <a:t>5</a:t>
            </a:r>
            <a:r>
              <a:rPr sz="2000" b="1" spc="-1135" dirty="0">
                <a:solidFill>
                  <a:srgbClr val="252423"/>
                </a:solidFill>
                <a:latin typeface="Comic Sans MS"/>
                <a:cs typeface="Comic Sans MS"/>
              </a:rPr>
              <a:t>w</a:t>
            </a:r>
            <a:r>
              <a:rPr sz="1800" b="1" i="1" baseline="18518" dirty="0">
                <a:solidFill>
                  <a:srgbClr val="1A1A1A"/>
                </a:solidFill>
                <a:latin typeface="Segoe UI"/>
                <a:cs typeface="Segoe UI"/>
              </a:rPr>
              <a:t>.2</a:t>
            </a:r>
            <a:r>
              <a:rPr sz="1800" b="1" i="1" spc="-1387" baseline="18518" dirty="0">
                <a:solidFill>
                  <a:srgbClr val="1A1A1A"/>
                </a:solidFill>
                <a:latin typeface="Segoe UI"/>
                <a:cs typeface="Segoe UI"/>
              </a:rPr>
              <a:t>%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ide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range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flavors,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positioning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as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50" dirty="0">
                <a:solidFill>
                  <a:srgbClr val="252423"/>
                </a:solidFill>
                <a:latin typeface="Comic Sans MS"/>
                <a:cs typeface="Comic Sans MS"/>
              </a:rPr>
              <a:t>a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healthier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alternative.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" y="688847"/>
            <a:ext cx="4619625" cy="949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66900" y="1971675"/>
            <a:ext cx="6410325" cy="3657600"/>
            <a:chOff x="1866900" y="1971675"/>
            <a:chExt cx="6410325" cy="36576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6900" y="1971675"/>
              <a:ext cx="6410325" cy="3657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53400" y="2409825"/>
              <a:ext cx="76200" cy="2524125"/>
            </a:xfrm>
            <a:custGeom>
              <a:avLst/>
              <a:gdLst/>
              <a:ahLst/>
              <a:cxnLst/>
              <a:rect l="l" t="t" r="r" b="b"/>
              <a:pathLst>
                <a:path w="76200" h="2524125">
                  <a:moveTo>
                    <a:pt x="76200" y="2524125"/>
                  </a:moveTo>
                  <a:lnTo>
                    <a:pt x="0" y="2524125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52412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7900" y="958850"/>
            <a:ext cx="420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Recommendations</a:t>
            </a:r>
            <a:r>
              <a:rPr spc="-3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10" dirty="0"/>
              <a:t>CodeX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30450" y="2419413"/>
            <a:ext cx="2653665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AutoNum type="alphaLcParenR"/>
              <a:tabLst>
                <a:tab pos="357505" algn="l"/>
              </a:tabLst>
            </a:pP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Design</a:t>
            </a:r>
            <a:endParaRPr sz="2000">
              <a:latin typeface="Comic Sans MS"/>
              <a:cs typeface="Comic Sans MS"/>
            </a:endParaRPr>
          </a:p>
          <a:p>
            <a:pPr marL="366395" indent="-354330">
              <a:lnSpc>
                <a:spcPct val="100000"/>
              </a:lnSpc>
              <a:spcBef>
                <a:spcPts val="1650"/>
              </a:spcBef>
              <a:buAutoNum type="alphaLcParenR"/>
              <a:tabLst>
                <a:tab pos="367030" algn="l"/>
              </a:tabLst>
            </a:pP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Prize</a:t>
            </a:r>
            <a:endParaRPr sz="2000">
              <a:latin typeface="Comic Sans MS"/>
              <a:cs typeface="Comic Sans MS"/>
            </a:endParaRPr>
          </a:p>
          <a:p>
            <a:pPr marL="346075" indent="-334010">
              <a:lnSpc>
                <a:spcPct val="100000"/>
              </a:lnSpc>
              <a:spcBef>
                <a:spcPts val="1650"/>
              </a:spcBef>
              <a:buAutoNum type="alphaLcParenR"/>
              <a:tabLst>
                <a:tab pos="346710" algn="l"/>
              </a:tabLst>
            </a:pP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Flavor</a:t>
            </a:r>
            <a:endParaRPr sz="2000">
              <a:latin typeface="Comic Sans MS"/>
              <a:cs typeface="Comic Sans MS"/>
            </a:endParaRPr>
          </a:p>
          <a:p>
            <a:pPr marL="364490" indent="-352425">
              <a:lnSpc>
                <a:spcPct val="100000"/>
              </a:lnSpc>
              <a:spcBef>
                <a:spcPts val="1650"/>
              </a:spcBef>
              <a:buAutoNum type="alphaLcParenR"/>
              <a:tabLst>
                <a:tab pos="365125" algn="l"/>
              </a:tabLst>
            </a:pP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Marketing</a:t>
            </a:r>
            <a:endParaRPr sz="2000">
              <a:latin typeface="Comic Sans MS"/>
              <a:cs typeface="Comic Sans MS"/>
            </a:endParaRPr>
          </a:p>
          <a:p>
            <a:pPr marL="357505" indent="-345440">
              <a:lnSpc>
                <a:spcPct val="100000"/>
              </a:lnSpc>
              <a:spcBef>
                <a:spcPts val="1650"/>
              </a:spcBef>
              <a:buAutoNum type="alphaLcParenR"/>
              <a:tabLst>
                <a:tab pos="358140" algn="l"/>
              </a:tabLst>
            </a:pPr>
            <a:r>
              <a:rPr sz="2000" b="1" dirty="0">
                <a:solidFill>
                  <a:srgbClr val="3D3B37"/>
                </a:solidFill>
                <a:latin typeface="Comic Sans MS"/>
                <a:cs typeface="Comic Sans MS"/>
              </a:rPr>
              <a:t>Brand</a:t>
            </a:r>
            <a:r>
              <a:rPr sz="2000" b="1" spc="-5" dirty="0">
                <a:solidFill>
                  <a:srgbClr val="3D3B37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Ambassador</a:t>
            </a:r>
            <a:endParaRPr sz="2000">
              <a:latin typeface="Comic Sans MS"/>
              <a:cs typeface="Comic Sans MS"/>
            </a:endParaRPr>
          </a:p>
          <a:p>
            <a:pPr marL="344805" indent="-332740">
              <a:lnSpc>
                <a:spcPct val="100000"/>
              </a:lnSpc>
              <a:spcBef>
                <a:spcPts val="375"/>
              </a:spcBef>
              <a:buAutoNum type="alphaLcParenR"/>
              <a:tabLst>
                <a:tab pos="345440" algn="l"/>
              </a:tabLst>
            </a:pPr>
            <a:r>
              <a:rPr sz="2000" b="1" spc="-10" dirty="0">
                <a:solidFill>
                  <a:srgbClr val="3D3B37"/>
                </a:solidFill>
                <a:latin typeface="Comic Sans MS"/>
                <a:cs typeface="Comic Sans MS"/>
              </a:rPr>
              <a:t>Offers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150" y="688847"/>
            <a:ext cx="3686175" cy="949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6375" y="1971675"/>
            <a:ext cx="9563100" cy="45434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7900" y="958850"/>
            <a:ext cx="1384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</a:tabLst>
            </a:pPr>
            <a:r>
              <a:rPr sz="2400" b="1" spc="-25" dirty="0">
                <a:solidFill>
                  <a:srgbClr val="3D3B37"/>
                </a:solidFill>
                <a:latin typeface="Comic Sans MS"/>
                <a:cs typeface="Comic Sans MS"/>
              </a:rPr>
              <a:t>a)</a:t>
            </a:r>
            <a:r>
              <a:rPr sz="2400" b="1" dirty="0">
                <a:solidFill>
                  <a:srgbClr val="3D3B37"/>
                </a:solidFill>
                <a:latin typeface="Comic Sans MS"/>
                <a:cs typeface="Comic Sans MS"/>
              </a:rPr>
              <a:t>	</a:t>
            </a:r>
            <a:r>
              <a:rPr sz="2400" b="1" spc="-10" dirty="0">
                <a:solidFill>
                  <a:srgbClr val="3D3B37"/>
                </a:solidFill>
                <a:latin typeface="Comic Sans MS"/>
                <a:cs typeface="Comic Sans MS"/>
              </a:rPr>
              <a:t>Design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2246" y="2674054"/>
            <a:ext cx="21780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Compact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and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portable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20" dirty="0">
                <a:solidFill>
                  <a:srgbClr val="333333"/>
                </a:solidFill>
                <a:latin typeface="Comic Sans MS"/>
                <a:cs typeface="Comic Sans MS"/>
              </a:rPr>
              <a:t>cans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5191" y="3374823"/>
            <a:ext cx="195516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Innovative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bottle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design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3322" y="4075590"/>
            <a:ext cx="16668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Collectible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packaging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5922" y="4776358"/>
            <a:ext cx="1584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333333"/>
                </a:solidFill>
                <a:latin typeface="Comic Sans MS"/>
                <a:cs typeface="Comic Sans MS"/>
              </a:rPr>
              <a:t>Eco-friendly</a:t>
            </a:r>
            <a:r>
              <a:rPr sz="1300" b="1" spc="-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design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7902" y="5477126"/>
            <a:ext cx="5022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3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2875" y="2518682"/>
            <a:ext cx="2248535" cy="3344545"/>
            <a:chOff x="3952875" y="2518682"/>
            <a:chExt cx="2248535" cy="3344545"/>
          </a:xfrm>
        </p:grpSpPr>
        <p:sp>
          <p:nvSpPr>
            <p:cNvPr id="13" name="object 13"/>
            <p:cNvSpPr/>
            <p:nvPr/>
          </p:nvSpPr>
          <p:spPr>
            <a:xfrm>
              <a:off x="3952875" y="2518682"/>
              <a:ext cx="2248535" cy="541655"/>
            </a:xfrm>
            <a:custGeom>
              <a:avLst/>
              <a:gdLst/>
              <a:ahLst/>
              <a:cxnLst/>
              <a:rect l="l" t="t" r="r" b="b"/>
              <a:pathLst>
                <a:path w="2248535" h="541655">
                  <a:moveTo>
                    <a:pt x="2248395" y="541282"/>
                  </a:moveTo>
                  <a:lnTo>
                    <a:pt x="0" y="541282"/>
                  </a:lnTo>
                  <a:lnTo>
                    <a:pt x="0" y="0"/>
                  </a:lnTo>
                  <a:lnTo>
                    <a:pt x="2248395" y="0"/>
                  </a:lnTo>
                  <a:lnTo>
                    <a:pt x="2248395" y="54128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2875" y="3219450"/>
              <a:ext cx="1720214" cy="541655"/>
            </a:xfrm>
            <a:custGeom>
              <a:avLst/>
              <a:gdLst/>
              <a:ahLst/>
              <a:cxnLst/>
              <a:rect l="l" t="t" r="r" b="b"/>
              <a:pathLst>
                <a:path w="1720214" h="541654">
                  <a:moveTo>
                    <a:pt x="1719593" y="541282"/>
                  </a:moveTo>
                  <a:lnTo>
                    <a:pt x="0" y="541282"/>
                  </a:lnTo>
                  <a:lnTo>
                    <a:pt x="0" y="0"/>
                  </a:lnTo>
                  <a:lnTo>
                    <a:pt x="1719593" y="0"/>
                  </a:lnTo>
                  <a:lnTo>
                    <a:pt x="1719593" y="54128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2875" y="3920218"/>
              <a:ext cx="847725" cy="541655"/>
            </a:xfrm>
            <a:custGeom>
              <a:avLst/>
              <a:gdLst/>
              <a:ahLst/>
              <a:cxnLst/>
              <a:rect l="l" t="t" r="r" b="b"/>
              <a:pathLst>
                <a:path w="847725" h="541654">
                  <a:moveTo>
                    <a:pt x="847098" y="541282"/>
                  </a:moveTo>
                  <a:lnTo>
                    <a:pt x="0" y="541282"/>
                  </a:lnTo>
                  <a:lnTo>
                    <a:pt x="0" y="0"/>
                  </a:lnTo>
                  <a:lnTo>
                    <a:pt x="847098" y="0"/>
                  </a:lnTo>
                  <a:lnTo>
                    <a:pt x="847098" y="54128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2875" y="4620985"/>
              <a:ext cx="554990" cy="541655"/>
            </a:xfrm>
            <a:custGeom>
              <a:avLst/>
              <a:gdLst/>
              <a:ahLst/>
              <a:cxnLst/>
              <a:rect l="l" t="t" r="r" b="b"/>
              <a:pathLst>
                <a:path w="554989" h="541654">
                  <a:moveTo>
                    <a:pt x="554762" y="541282"/>
                  </a:moveTo>
                  <a:lnTo>
                    <a:pt x="0" y="541282"/>
                  </a:lnTo>
                  <a:lnTo>
                    <a:pt x="0" y="0"/>
                  </a:lnTo>
                  <a:lnTo>
                    <a:pt x="554762" y="0"/>
                  </a:lnTo>
                  <a:lnTo>
                    <a:pt x="554762" y="54128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2875" y="5321753"/>
              <a:ext cx="274320" cy="541655"/>
            </a:xfrm>
            <a:custGeom>
              <a:avLst/>
              <a:gdLst/>
              <a:ahLst/>
              <a:cxnLst/>
              <a:rect l="l" t="t" r="r" b="b"/>
              <a:pathLst>
                <a:path w="274320" h="541654">
                  <a:moveTo>
                    <a:pt x="273712" y="541282"/>
                  </a:moveTo>
                  <a:lnTo>
                    <a:pt x="0" y="541282"/>
                  </a:lnTo>
                  <a:lnTo>
                    <a:pt x="0" y="0"/>
                  </a:lnTo>
                  <a:lnTo>
                    <a:pt x="273712" y="0"/>
                  </a:lnTo>
                  <a:lnTo>
                    <a:pt x="273712" y="54128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91765" y="2666800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4.0K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35985" y="3367568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63490" y="4068335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1153" y="4769104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104" y="5469871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0.5K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76900" y="438150"/>
            <a:ext cx="6172200" cy="5791200"/>
            <a:chOff x="5676900" y="438150"/>
            <a:chExt cx="6172200" cy="57912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8925" y="2162174"/>
              <a:ext cx="4067174" cy="40671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0" y="438150"/>
              <a:ext cx="6172200" cy="2409825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873750" y="514337"/>
            <a:ext cx="553720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create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competitive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edge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bottle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design,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prioritize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clean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simple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aesthetics,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avoiding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excessive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content.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minimalistic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approach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similar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brands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like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Prime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enhance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appeal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attract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consumers.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649200" cy="731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575" y="688847"/>
            <a:ext cx="3143250" cy="949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76375" y="228600"/>
            <a:ext cx="10077450" cy="6286500"/>
            <a:chOff x="1476375" y="228600"/>
            <a:chExt cx="10077450" cy="62865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5" y="1971675"/>
              <a:ext cx="9563100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5075" y="228600"/>
              <a:ext cx="5238750" cy="23431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7900" y="958850"/>
            <a:ext cx="117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880" algn="l"/>
              </a:tabLst>
            </a:pPr>
            <a:r>
              <a:rPr sz="2400" b="1" spc="-25" dirty="0">
                <a:solidFill>
                  <a:srgbClr val="3D3B37"/>
                </a:solidFill>
                <a:latin typeface="Comic Sans MS"/>
                <a:cs typeface="Comic Sans MS"/>
              </a:rPr>
              <a:t>b)</a:t>
            </a:r>
            <a:r>
              <a:rPr sz="2400" b="1" dirty="0">
                <a:solidFill>
                  <a:srgbClr val="3D3B37"/>
                </a:solidFill>
                <a:latin typeface="Comic Sans MS"/>
                <a:cs typeface="Comic Sans MS"/>
              </a:rPr>
              <a:t>	</a:t>
            </a:r>
            <a:r>
              <a:rPr sz="2400" b="1" spc="-10" dirty="0">
                <a:solidFill>
                  <a:srgbClr val="3D3B37"/>
                </a:solidFill>
                <a:latin typeface="Comic Sans MS"/>
                <a:cs typeface="Comic Sans MS"/>
              </a:rPr>
              <a:t>Prize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928" y="2778681"/>
            <a:ext cx="607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50-</a:t>
            </a:r>
            <a:r>
              <a:rPr sz="1500" b="1" spc="-25" dirty="0">
                <a:solidFill>
                  <a:srgbClr val="333333"/>
                </a:solidFill>
                <a:latin typeface="Comic Sans MS"/>
                <a:cs typeface="Comic Sans MS"/>
              </a:rPr>
              <a:t>99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8459" y="3631790"/>
            <a:ext cx="83946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100-</a:t>
            </a:r>
            <a:r>
              <a:rPr sz="1500" b="1" spc="-25" dirty="0">
                <a:solidFill>
                  <a:srgbClr val="333333"/>
                </a:solidFill>
                <a:latin typeface="Comic Sans MS"/>
                <a:cs typeface="Comic Sans MS"/>
              </a:rPr>
              <a:t>150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9241" y="4484899"/>
            <a:ext cx="10090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Above </a:t>
            </a:r>
            <a:r>
              <a:rPr sz="1500" b="1" spc="-25" dirty="0">
                <a:solidFill>
                  <a:srgbClr val="333333"/>
                </a:solidFill>
                <a:latin typeface="Comic Sans MS"/>
                <a:cs typeface="Comic Sans MS"/>
              </a:rPr>
              <a:t>150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7892" y="5338007"/>
            <a:ext cx="8502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Below </a:t>
            </a:r>
            <a:r>
              <a:rPr sz="1500" b="1" spc="-25" dirty="0">
                <a:solidFill>
                  <a:srgbClr val="333333"/>
                </a:solidFill>
                <a:latin typeface="Comic Sans MS"/>
                <a:cs typeface="Comic Sans MS"/>
              </a:rPr>
              <a:t>50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90825" y="2579618"/>
            <a:ext cx="3855720" cy="3213735"/>
            <a:chOff x="2790825" y="2579618"/>
            <a:chExt cx="3855720" cy="3213735"/>
          </a:xfrm>
        </p:grpSpPr>
        <p:sp>
          <p:nvSpPr>
            <p:cNvPr id="14" name="object 14"/>
            <p:cNvSpPr/>
            <p:nvPr/>
          </p:nvSpPr>
          <p:spPr>
            <a:xfrm>
              <a:off x="2790825" y="2579618"/>
              <a:ext cx="3855720" cy="654050"/>
            </a:xfrm>
            <a:custGeom>
              <a:avLst/>
              <a:gdLst/>
              <a:ahLst/>
              <a:cxnLst/>
              <a:rect l="l" t="t" r="r" b="b"/>
              <a:pathLst>
                <a:path w="3855720" h="654050">
                  <a:moveTo>
                    <a:pt x="3855598" y="654049"/>
                  </a:moveTo>
                  <a:lnTo>
                    <a:pt x="0" y="654049"/>
                  </a:lnTo>
                  <a:lnTo>
                    <a:pt x="0" y="0"/>
                  </a:lnTo>
                  <a:lnTo>
                    <a:pt x="3855598" y="0"/>
                  </a:lnTo>
                  <a:lnTo>
                    <a:pt x="3855598" y="654049"/>
                  </a:lnTo>
                  <a:close/>
                </a:path>
              </a:pathLst>
            </a:custGeom>
            <a:solidFill>
              <a:srgbClr val="EF7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90825" y="3432727"/>
              <a:ext cx="2825750" cy="654050"/>
            </a:xfrm>
            <a:custGeom>
              <a:avLst/>
              <a:gdLst/>
              <a:ahLst/>
              <a:cxnLst/>
              <a:rect l="l" t="t" r="r" b="b"/>
              <a:pathLst>
                <a:path w="2825750" h="654050">
                  <a:moveTo>
                    <a:pt x="2825160" y="654049"/>
                  </a:moveTo>
                  <a:lnTo>
                    <a:pt x="0" y="654049"/>
                  </a:lnTo>
                  <a:lnTo>
                    <a:pt x="0" y="0"/>
                  </a:lnTo>
                  <a:lnTo>
                    <a:pt x="2825160" y="0"/>
                  </a:lnTo>
                  <a:lnTo>
                    <a:pt x="2825160" y="654049"/>
                  </a:lnTo>
                  <a:close/>
                </a:path>
              </a:pathLst>
            </a:custGeom>
            <a:solidFill>
              <a:srgbClr val="E7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0825" y="4285835"/>
              <a:ext cx="1403985" cy="654050"/>
            </a:xfrm>
            <a:custGeom>
              <a:avLst/>
              <a:gdLst/>
              <a:ahLst/>
              <a:cxnLst/>
              <a:rect l="l" t="t" r="r" b="b"/>
              <a:pathLst>
                <a:path w="1403985" h="654050">
                  <a:moveTo>
                    <a:pt x="1403588" y="654050"/>
                  </a:moveTo>
                  <a:lnTo>
                    <a:pt x="0" y="654050"/>
                  </a:lnTo>
                  <a:lnTo>
                    <a:pt x="0" y="0"/>
                  </a:lnTo>
                  <a:lnTo>
                    <a:pt x="1403588" y="0"/>
                  </a:lnTo>
                  <a:lnTo>
                    <a:pt x="1403588" y="654050"/>
                  </a:lnTo>
                  <a:close/>
                </a:path>
              </a:pathLst>
            </a:custGeom>
            <a:solidFill>
              <a:srgbClr val="F60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0825" y="5138944"/>
              <a:ext cx="907415" cy="654050"/>
            </a:xfrm>
            <a:custGeom>
              <a:avLst/>
              <a:gdLst/>
              <a:ahLst/>
              <a:cxnLst/>
              <a:rect l="l" t="t" r="r" b="b"/>
              <a:pathLst>
                <a:path w="907414" h="654050">
                  <a:moveTo>
                    <a:pt x="907252" y="654049"/>
                  </a:moveTo>
                  <a:lnTo>
                    <a:pt x="0" y="654049"/>
                  </a:lnTo>
                  <a:lnTo>
                    <a:pt x="0" y="0"/>
                  </a:lnTo>
                  <a:lnTo>
                    <a:pt x="907252" y="0"/>
                  </a:lnTo>
                  <a:lnTo>
                    <a:pt x="907252" y="654049"/>
                  </a:lnTo>
                  <a:close/>
                </a:path>
              </a:pathLst>
            </a:custGeom>
            <a:solidFill>
              <a:srgbClr val="F5D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09940" y="2784120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4.3K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9502" y="3637229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3.1K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930" y="4490337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1.6K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61594" y="5343445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26450" y="3791585"/>
            <a:ext cx="105918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14599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2400" b="1" spc="-10" dirty="0">
                <a:solidFill>
                  <a:srgbClr val="252423"/>
                </a:solidFill>
                <a:latin typeface="Comic Sans MS"/>
                <a:cs typeface="Comic Sans MS"/>
              </a:rPr>
              <a:t>Prize </a:t>
            </a:r>
            <a:r>
              <a:rPr sz="2400" b="1" spc="-25" dirty="0">
                <a:solidFill>
                  <a:srgbClr val="252423"/>
                </a:solidFill>
                <a:latin typeface="Comic Sans MS"/>
                <a:cs typeface="Comic Sans MS"/>
              </a:rPr>
              <a:t>Rs</a:t>
            </a:r>
            <a:r>
              <a:rPr sz="2400" b="1" dirty="0">
                <a:solidFill>
                  <a:srgbClr val="252423"/>
                </a:solidFill>
                <a:latin typeface="Comic Sans MS"/>
                <a:cs typeface="Comic Sans MS"/>
              </a:rPr>
              <a:t>	</a:t>
            </a:r>
            <a:r>
              <a:rPr sz="2400" b="1" spc="-25" dirty="0">
                <a:solidFill>
                  <a:srgbClr val="252423"/>
                </a:solidFill>
                <a:latin typeface="Comic Sans MS"/>
                <a:cs typeface="Comic Sans MS"/>
              </a:rPr>
              <a:t>100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81975" y="3705225"/>
            <a:ext cx="1600200" cy="1228725"/>
          </a:xfrm>
          <a:custGeom>
            <a:avLst/>
            <a:gdLst/>
            <a:ahLst/>
            <a:cxnLst/>
            <a:rect l="l" t="t" r="r" b="b"/>
            <a:pathLst>
              <a:path w="1600200" h="1228725">
                <a:moveTo>
                  <a:pt x="0" y="0"/>
                </a:moveTo>
                <a:lnTo>
                  <a:pt x="1600200" y="0"/>
                </a:lnTo>
                <a:lnTo>
                  <a:pt x="1600200" y="1228725"/>
                </a:lnTo>
                <a:lnTo>
                  <a:pt x="0" y="12287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711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502400" y="333362"/>
            <a:ext cx="475107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respondents'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preferences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b="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price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range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market,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setting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price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at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25" dirty="0">
                <a:solidFill>
                  <a:srgbClr val="252423"/>
                </a:solidFill>
                <a:latin typeface="Comic Sans MS"/>
                <a:cs typeface="Comic Sans MS"/>
              </a:rPr>
              <a:t>100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would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align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with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their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expectations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25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b="0" dirty="0">
                <a:solidFill>
                  <a:srgbClr val="252423"/>
                </a:solidFill>
                <a:latin typeface="Comic Sans MS"/>
                <a:cs typeface="Comic Sans MS"/>
              </a:rPr>
              <a:t>market</a:t>
            </a:r>
            <a:r>
              <a:rPr sz="2000" b="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52423"/>
                </a:solidFill>
                <a:latin typeface="Comic Sans MS"/>
                <a:cs typeface="Comic Sans MS"/>
              </a:rPr>
              <a:t>trends.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" y="688847"/>
            <a:ext cx="4619625" cy="949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76375" y="1971675"/>
            <a:ext cx="10944225" cy="5114925"/>
            <a:chOff x="1476375" y="1971675"/>
            <a:chExt cx="10944225" cy="51149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5" y="1971675"/>
              <a:ext cx="9563100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7925" y="3543300"/>
              <a:ext cx="6162674" cy="35433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7900" y="95885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pc="-25" dirty="0">
                <a:solidFill>
                  <a:srgbClr val="3D3B37"/>
                </a:solidFill>
                <a:latin typeface="Comic Sans MS"/>
                <a:cs typeface="Comic Sans MS"/>
              </a:rPr>
              <a:t>c)</a:t>
            </a:r>
            <a:r>
              <a:rPr dirty="0">
                <a:solidFill>
                  <a:srgbClr val="3D3B37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3D3B37"/>
                </a:solidFill>
                <a:latin typeface="Comic Sans MS"/>
                <a:cs typeface="Comic Sans MS"/>
              </a:rPr>
              <a:t>Flavor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26369" y="2711237"/>
            <a:ext cx="21202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Reduced sugar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content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9292" y="3420509"/>
            <a:ext cx="23075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More natural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ingredients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8149" y="4129782"/>
            <a:ext cx="216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Wider range of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flavors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9918" y="4839054"/>
            <a:ext cx="20567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Healthier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alternatives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1205" y="5548327"/>
            <a:ext cx="5759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9550" y="3988253"/>
            <a:ext cx="1927860" cy="1966595"/>
            <a:chOff x="4019550" y="3988253"/>
            <a:chExt cx="1927860" cy="1966595"/>
          </a:xfrm>
        </p:grpSpPr>
        <p:sp>
          <p:nvSpPr>
            <p:cNvPr id="15" name="object 15"/>
            <p:cNvSpPr/>
            <p:nvPr/>
          </p:nvSpPr>
          <p:spPr>
            <a:xfrm>
              <a:off x="4019550" y="3988253"/>
              <a:ext cx="1927860" cy="548005"/>
            </a:xfrm>
            <a:custGeom>
              <a:avLst/>
              <a:gdLst/>
              <a:ahLst/>
              <a:cxnLst/>
              <a:rect l="l" t="t" r="r" b="b"/>
              <a:pathLst>
                <a:path w="1927860" h="548004">
                  <a:moveTo>
                    <a:pt x="1927307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1927307" y="0"/>
                  </a:lnTo>
                  <a:lnTo>
                    <a:pt x="1927307" y="54785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9550" y="4697525"/>
              <a:ext cx="1393190" cy="548005"/>
            </a:xfrm>
            <a:custGeom>
              <a:avLst/>
              <a:gdLst/>
              <a:ahLst/>
              <a:cxnLst/>
              <a:rect l="l" t="t" r="r" b="b"/>
              <a:pathLst>
                <a:path w="1393189" h="548004">
                  <a:moveTo>
                    <a:pt x="1392732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1392732" y="0"/>
                  </a:lnTo>
                  <a:lnTo>
                    <a:pt x="1392732" y="54785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9550" y="5406798"/>
              <a:ext cx="944880" cy="548005"/>
            </a:xfrm>
            <a:custGeom>
              <a:avLst/>
              <a:gdLst/>
              <a:ahLst/>
              <a:cxnLst/>
              <a:rect l="l" t="t" r="r" b="b"/>
              <a:pathLst>
                <a:path w="944879" h="548004">
                  <a:moveTo>
                    <a:pt x="944257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944257" y="0"/>
                  </a:lnTo>
                  <a:lnTo>
                    <a:pt x="944257" y="54785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19550" y="2569709"/>
            <a:ext cx="2834005" cy="5480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63830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29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9550" y="3278981"/>
            <a:ext cx="2364105" cy="54800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63830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29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10374" y="4139656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75799" y="4848928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7324" y="5558201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73900" y="3719195"/>
            <a:ext cx="5278755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Offering multiple choice flavors can indeed be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an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effective strategy to attract more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customers.</a:t>
            </a:r>
            <a:endParaRPr sz="1800">
              <a:latin typeface="Comic Sans MS"/>
              <a:cs typeface="Comic Sans MS"/>
            </a:endParaRPr>
          </a:p>
          <a:p>
            <a:pPr marL="12700" marR="450850">
              <a:lnSpc>
                <a:spcPct val="114599"/>
              </a:lnSpc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This allows customers to choose flavors </a:t>
            </a:r>
            <a:r>
              <a:rPr sz="1800" spc="-20" dirty="0">
                <a:solidFill>
                  <a:srgbClr val="252423"/>
                </a:solidFill>
                <a:latin typeface="Comic Sans MS"/>
                <a:cs typeface="Comic Sans MS"/>
              </a:rPr>
              <a:t>that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align with their personal preferences,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making</a:t>
            </a:r>
            <a:endParaRPr sz="1800">
              <a:latin typeface="Comic Sans MS"/>
              <a:cs typeface="Comic Sans MS"/>
            </a:endParaRPr>
          </a:p>
          <a:p>
            <a:pPr marL="12700" marR="163830">
              <a:lnSpc>
                <a:spcPct val="114599"/>
              </a:lnSpc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your energy drink more appealing and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increasing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the likelihood of repeat purchases. </a:t>
            </a:r>
            <a:r>
              <a:rPr sz="1800" spc="-20" dirty="0">
                <a:solidFill>
                  <a:srgbClr val="252423"/>
                </a:solidFill>
                <a:latin typeface="Comic Sans MS"/>
                <a:cs typeface="Comic Sans MS"/>
              </a:rPr>
              <a:t>It's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important to conduct market research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endParaRPr sz="1800">
              <a:latin typeface="Comic Sans MS"/>
              <a:cs typeface="Comic Sans MS"/>
            </a:endParaRPr>
          </a:p>
          <a:p>
            <a:pPr marL="12700" marR="146050">
              <a:lnSpc>
                <a:spcPct val="114599"/>
              </a:lnSpc>
            </a:pP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consider popular flavor trends to determine </a:t>
            </a:r>
            <a:r>
              <a:rPr sz="18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flavors that are likely to resonate with </a:t>
            </a:r>
            <a:r>
              <a:rPr sz="1800" spc="-20" dirty="0">
                <a:solidFill>
                  <a:srgbClr val="252423"/>
                </a:solidFill>
                <a:latin typeface="Comic Sans MS"/>
                <a:cs typeface="Comic Sans MS"/>
              </a:rPr>
              <a:t>your </a:t>
            </a:r>
            <a:r>
              <a:rPr sz="1800" dirty="0">
                <a:solidFill>
                  <a:srgbClr val="252423"/>
                </a:solidFill>
                <a:latin typeface="Comic Sans MS"/>
                <a:cs typeface="Comic Sans MS"/>
              </a:rPr>
              <a:t>target </a:t>
            </a:r>
            <a:r>
              <a:rPr sz="1800" spc="-10" dirty="0">
                <a:solidFill>
                  <a:srgbClr val="252423"/>
                </a:solidFill>
                <a:latin typeface="Comic Sans MS"/>
                <a:cs typeface="Comic Sans MS"/>
              </a:rPr>
              <a:t>audience.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0675" y="3933825"/>
            <a:ext cx="4848225" cy="704850"/>
          </a:xfrm>
          <a:custGeom>
            <a:avLst/>
            <a:gdLst/>
            <a:ahLst/>
            <a:cxnLst/>
            <a:rect l="l" t="t" r="r" b="b"/>
            <a:pathLst>
              <a:path w="4848225" h="704850">
                <a:moveTo>
                  <a:pt x="0" y="0"/>
                </a:moveTo>
                <a:lnTo>
                  <a:pt x="4848225" y="0"/>
                </a:lnTo>
                <a:lnTo>
                  <a:pt x="4848225" y="704850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DF0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" y="688847"/>
            <a:ext cx="4619625" cy="949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76375" y="1971675"/>
            <a:ext cx="10782300" cy="4543425"/>
            <a:chOff x="1476375" y="1971675"/>
            <a:chExt cx="10782300" cy="45434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5" y="1971675"/>
              <a:ext cx="9563100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5625" y="1971675"/>
              <a:ext cx="5353050" cy="45434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7900" y="95885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pc="-25" dirty="0">
                <a:solidFill>
                  <a:srgbClr val="3D3B37"/>
                </a:solidFill>
                <a:latin typeface="Comic Sans MS"/>
                <a:cs typeface="Comic Sans MS"/>
              </a:rPr>
              <a:t>c)</a:t>
            </a:r>
            <a:r>
              <a:rPr dirty="0">
                <a:solidFill>
                  <a:srgbClr val="3D3B37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3D3B37"/>
                </a:solidFill>
                <a:latin typeface="Comic Sans MS"/>
                <a:cs typeface="Comic Sans MS"/>
              </a:rPr>
              <a:t>Flavor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26369" y="2711237"/>
            <a:ext cx="21202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Reduced sugar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content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9292" y="3420509"/>
            <a:ext cx="23075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More natural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ingredients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8149" y="4129782"/>
            <a:ext cx="216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Wider range of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flavors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9918" y="4839054"/>
            <a:ext cx="20567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333333"/>
                </a:solidFill>
                <a:latin typeface="Comic Sans MS"/>
                <a:cs typeface="Comic Sans MS"/>
              </a:rPr>
              <a:t>Healthier </a:t>
            </a: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alternatives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1205" y="5548327"/>
            <a:ext cx="5759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333333"/>
                </a:solidFill>
                <a:latin typeface="Comic Sans MS"/>
                <a:cs typeface="Comic Sans MS"/>
              </a:rPr>
              <a:t>Other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9550" y="3988253"/>
            <a:ext cx="1927860" cy="1966595"/>
            <a:chOff x="4019550" y="3988253"/>
            <a:chExt cx="1927860" cy="1966595"/>
          </a:xfrm>
        </p:grpSpPr>
        <p:sp>
          <p:nvSpPr>
            <p:cNvPr id="15" name="object 15"/>
            <p:cNvSpPr/>
            <p:nvPr/>
          </p:nvSpPr>
          <p:spPr>
            <a:xfrm>
              <a:off x="4019550" y="3988253"/>
              <a:ext cx="1927860" cy="548005"/>
            </a:xfrm>
            <a:custGeom>
              <a:avLst/>
              <a:gdLst/>
              <a:ahLst/>
              <a:cxnLst/>
              <a:rect l="l" t="t" r="r" b="b"/>
              <a:pathLst>
                <a:path w="1927860" h="548004">
                  <a:moveTo>
                    <a:pt x="1927307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1927307" y="0"/>
                  </a:lnTo>
                  <a:lnTo>
                    <a:pt x="1927307" y="54785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9550" y="4697525"/>
              <a:ext cx="1393190" cy="548005"/>
            </a:xfrm>
            <a:custGeom>
              <a:avLst/>
              <a:gdLst/>
              <a:ahLst/>
              <a:cxnLst/>
              <a:rect l="l" t="t" r="r" b="b"/>
              <a:pathLst>
                <a:path w="1393189" h="548004">
                  <a:moveTo>
                    <a:pt x="1392732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1392732" y="0"/>
                  </a:lnTo>
                  <a:lnTo>
                    <a:pt x="1392732" y="54785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9550" y="5406798"/>
              <a:ext cx="944880" cy="548005"/>
            </a:xfrm>
            <a:custGeom>
              <a:avLst/>
              <a:gdLst/>
              <a:ahLst/>
              <a:cxnLst/>
              <a:rect l="l" t="t" r="r" b="b"/>
              <a:pathLst>
                <a:path w="944879" h="548004">
                  <a:moveTo>
                    <a:pt x="944257" y="547851"/>
                  </a:moveTo>
                  <a:lnTo>
                    <a:pt x="0" y="547851"/>
                  </a:lnTo>
                  <a:lnTo>
                    <a:pt x="0" y="0"/>
                  </a:lnTo>
                  <a:lnTo>
                    <a:pt x="944257" y="0"/>
                  </a:lnTo>
                  <a:lnTo>
                    <a:pt x="944257" y="54785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19550" y="2569709"/>
            <a:ext cx="2834005" cy="54800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63830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29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3.0K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9550" y="3278981"/>
            <a:ext cx="2364105" cy="54800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63830" rIns="0" bIns="0" rtlCol="0">
            <a:spAutoFit/>
          </a:bodyPr>
          <a:lstStyle/>
          <a:p>
            <a:pPr marR="67945" algn="r">
              <a:lnSpc>
                <a:spcPct val="100000"/>
              </a:lnSpc>
              <a:spcBef>
                <a:spcPts val="129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10374" y="4139656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2.0K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75799" y="4848928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7324" y="5558201"/>
            <a:ext cx="44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1A1A1A"/>
                </a:solidFill>
                <a:latin typeface="Segoe UI"/>
                <a:cs typeface="Segoe UI"/>
              </a:rPr>
              <a:t>1.0K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71625" y="2505075"/>
            <a:ext cx="9888220" cy="2152650"/>
            <a:chOff x="1571625" y="2505075"/>
            <a:chExt cx="9888220" cy="2152650"/>
          </a:xfrm>
        </p:grpSpPr>
        <p:sp>
          <p:nvSpPr>
            <p:cNvPr id="24" name="object 24"/>
            <p:cNvSpPr/>
            <p:nvPr/>
          </p:nvSpPr>
          <p:spPr>
            <a:xfrm>
              <a:off x="1590675" y="3933825"/>
              <a:ext cx="4848225" cy="704850"/>
            </a:xfrm>
            <a:custGeom>
              <a:avLst/>
              <a:gdLst/>
              <a:ahLst/>
              <a:cxnLst/>
              <a:rect l="l" t="t" r="r" b="b"/>
              <a:pathLst>
                <a:path w="4848225" h="704850">
                  <a:moveTo>
                    <a:pt x="0" y="0"/>
                  </a:moveTo>
                  <a:lnTo>
                    <a:pt x="4848225" y="0"/>
                  </a:lnTo>
                  <a:lnTo>
                    <a:pt x="4848225" y="704850"/>
                  </a:lnTo>
                  <a:lnTo>
                    <a:pt x="0" y="7048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DF0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03022" y="2505075"/>
              <a:ext cx="3856354" cy="19050"/>
            </a:xfrm>
            <a:custGeom>
              <a:avLst/>
              <a:gdLst/>
              <a:ahLst/>
              <a:cxnLst/>
              <a:rect l="l" t="t" r="r" b="b"/>
              <a:pathLst>
                <a:path w="3856354" h="19050">
                  <a:moveTo>
                    <a:pt x="3856296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3856296" y="0"/>
                  </a:lnTo>
                  <a:lnTo>
                    <a:pt x="3856296" y="19050"/>
                  </a:lnTo>
                  <a:close/>
                </a:path>
              </a:pathLst>
            </a:custGeom>
            <a:solidFill>
              <a:srgbClr val="252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07250" y="2219388"/>
            <a:ext cx="42652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Comic Sans MS"/>
                <a:cs typeface="Comic Sans MS"/>
              </a:rPr>
              <a:t>To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p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10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most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liked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flavors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India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95910" algn="l"/>
              </a:tabLst>
            </a:pPr>
            <a:r>
              <a:rPr dirty="0"/>
              <a:t>Citrus</a:t>
            </a:r>
            <a:r>
              <a:rPr spc="-5" dirty="0"/>
              <a:t> </a:t>
            </a:r>
            <a:r>
              <a:rPr dirty="0"/>
              <a:t>(such</a:t>
            </a:r>
            <a:r>
              <a:rPr spc="-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dirty="0"/>
              <a:t>lemon,</a:t>
            </a:r>
            <a:r>
              <a:rPr spc="-5" dirty="0"/>
              <a:t> </a:t>
            </a:r>
            <a:r>
              <a:rPr dirty="0"/>
              <a:t>lime,</a:t>
            </a:r>
            <a:r>
              <a:rPr spc="-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spc="-10" dirty="0"/>
              <a:t>orange)</a:t>
            </a:r>
          </a:p>
          <a:p>
            <a:pPr marL="12700" marR="5080" indent="324485">
              <a:lnSpc>
                <a:spcPct val="115599"/>
              </a:lnSpc>
              <a:spcBef>
                <a:spcPts val="1275"/>
              </a:spcBef>
              <a:buAutoNum type="arabicParenR"/>
              <a:tabLst>
                <a:tab pos="337185" algn="l"/>
              </a:tabLst>
            </a:pPr>
            <a:r>
              <a:rPr dirty="0"/>
              <a:t>Berry</a:t>
            </a:r>
            <a:r>
              <a:rPr spc="-5" dirty="0"/>
              <a:t> </a:t>
            </a:r>
            <a:r>
              <a:rPr dirty="0"/>
              <a:t>(including</a:t>
            </a:r>
            <a:r>
              <a:rPr spc="-5" dirty="0"/>
              <a:t> </a:t>
            </a:r>
            <a:r>
              <a:rPr dirty="0"/>
              <a:t>flavors</a:t>
            </a:r>
            <a:r>
              <a:rPr spc="-5" dirty="0"/>
              <a:t> </a:t>
            </a:r>
            <a:r>
              <a:rPr dirty="0"/>
              <a:t>like</a:t>
            </a:r>
            <a:r>
              <a:rPr spc="-5" dirty="0"/>
              <a:t> </a:t>
            </a:r>
            <a:r>
              <a:rPr spc="-10" dirty="0"/>
              <a:t>strawberry, </a:t>
            </a:r>
            <a:r>
              <a:rPr dirty="0"/>
              <a:t>blueberry,</a:t>
            </a:r>
            <a:r>
              <a:rPr spc="-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mixed</a:t>
            </a:r>
            <a:r>
              <a:rPr spc="-5" dirty="0"/>
              <a:t> </a:t>
            </a:r>
            <a:r>
              <a:rPr spc="-10" dirty="0"/>
              <a:t>berry)</a:t>
            </a:r>
          </a:p>
          <a:p>
            <a:pPr marL="12700" marR="316865" indent="324485">
              <a:lnSpc>
                <a:spcPct val="115599"/>
              </a:lnSpc>
              <a:spcBef>
                <a:spcPts val="1275"/>
              </a:spcBef>
              <a:buAutoNum type="arabicParenR"/>
              <a:tabLst>
                <a:tab pos="337185" algn="l"/>
              </a:tabLst>
            </a:pPr>
            <a:r>
              <a:rPr dirty="0"/>
              <a:t>Tropical</a:t>
            </a:r>
            <a:r>
              <a:rPr spc="-5" dirty="0"/>
              <a:t> </a:t>
            </a:r>
            <a:r>
              <a:rPr dirty="0"/>
              <a:t>(such</a:t>
            </a:r>
            <a:r>
              <a:rPr spc="-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dirty="0"/>
              <a:t>pineapple,</a:t>
            </a:r>
            <a:r>
              <a:rPr spc="-5" dirty="0"/>
              <a:t> </a:t>
            </a:r>
            <a:r>
              <a:rPr dirty="0"/>
              <a:t>mango,</a:t>
            </a:r>
            <a:r>
              <a:rPr spc="-5" dirty="0"/>
              <a:t> </a:t>
            </a:r>
            <a:r>
              <a:rPr spc="-25" dirty="0"/>
              <a:t>or </a:t>
            </a:r>
            <a:r>
              <a:rPr dirty="0"/>
              <a:t>passion</a:t>
            </a:r>
            <a:r>
              <a:rPr spc="-5" dirty="0"/>
              <a:t> </a:t>
            </a:r>
            <a:r>
              <a:rPr spc="-10" dirty="0"/>
              <a:t>fruit)</a:t>
            </a:r>
          </a:p>
          <a:p>
            <a:pPr marL="336550" indent="-324485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37185" algn="l"/>
              </a:tabLst>
            </a:pPr>
            <a:r>
              <a:rPr dirty="0"/>
              <a:t>Green</a:t>
            </a:r>
            <a:r>
              <a:rPr spc="-5" dirty="0"/>
              <a:t> </a:t>
            </a:r>
            <a:r>
              <a:rPr spc="-10" dirty="0"/>
              <a:t>Apple</a:t>
            </a:r>
          </a:p>
          <a:p>
            <a:pPr marL="336550" indent="-324485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37185" algn="l"/>
              </a:tabLst>
            </a:pPr>
            <a:r>
              <a:rPr dirty="0"/>
              <a:t>Cola</a:t>
            </a:r>
            <a:r>
              <a:rPr spc="-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cola-inspired</a:t>
            </a:r>
            <a:r>
              <a:rPr spc="-5" dirty="0"/>
              <a:t> </a:t>
            </a:r>
            <a:r>
              <a:rPr spc="-10" dirty="0"/>
              <a:t>flavors</a:t>
            </a:r>
          </a:p>
          <a:p>
            <a:pPr marL="336550" indent="-324485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37185" algn="l"/>
              </a:tabLst>
            </a:pPr>
            <a:r>
              <a:rPr dirty="0"/>
              <a:t>Mojito</a:t>
            </a:r>
            <a:r>
              <a:rPr spc="-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other</a:t>
            </a:r>
            <a:r>
              <a:rPr spc="-5" dirty="0"/>
              <a:t> </a:t>
            </a:r>
            <a:r>
              <a:rPr dirty="0"/>
              <a:t>minty</a:t>
            </a:r>
            <a:r>
              <a:rPr spc="-5" dirty="0"/>
              <a:t> </a:t>
            </a:r>
            <a:r>
              <a:rPr spc="-10" dirty="0"/>
              <a:t>flavors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" y="688847"/>
            <a:ext cx="3676650" cy="949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52550" y="895350"/>
            <a:ext cx="9563100" cy="5629275"/>
            <a:chOff x="1352550" y="895350"/>
            <a:chExt cx="9563100" cy="5629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550" y="1971675"/>
              <a:ext cx="9563100" cy="4552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9625" y="895350"/>
              <a:ext cx="4581525" cy="2000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625" y="2819400"/>
              <a:ext cx="4305300" cy="326707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77900" y="958850"/>
            <a:ext cx="1918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" algn="l"/>
              </a:tabLst>
            </a:pPr>
            <a:r>
              <a:rPr spc="-25" dirty="0">
                <a:solidFill>
                  <a:srgbClr val="3D3B37"/>
                </a:solidFill>
                <a:latin typeface="Comic Sans MS"/>
                <a:cs typeface="Comic Sans MS"/>
              </a:rPr>
              <a:t>d)</a:t>
            </a:r>
            <a:r>
              <a:rPr dirty="0">
                <a:solidFill>
                  <a:srgbClr val="3D3B37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3D3B37"/>
                </a:solidFill>
                <a:latin typeface="Comic Sans MS"/>
                <a:cs typeface="Comic Sans MS"/>
              </a:rPr>
              <a:t>Marketing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12133" y="5426075"/>
            <a:ext cx="78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A1A1A"/>
                </a:solidFill>
                <a:latin typeface="Segoe UI"/>
                <a:cs typeface="Segoe UI"/>
              </a:rPr>
              <a:t>Online </a:t>
            </a:r>
            <a:r>
              <a:rPr sz="1200" b="1" spc="-25" dirty="0">
                <a:solidFill>
                  <a:srgbClr val="1A1A1A"/>
                </a:solidFill>
                <a:latin typeface="Segoe UI"/>
                <a:cs typeface="Segoe UI"/>
              </a:rPr>
              <a:t>ads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4619" y="5408930"/>
            <a:ext cx="922655" cy="42545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1200" b="1" spc="-25" dirty="0">
                <a:solidFill>
                  <a:srgbClr val="1A1A1A"/>
                </a:solidFill>
                <a:latin typeface="Segoe UI"/>
                <a:cs typeface="Segoe UI"/>
              </a:rPr>
              <a:t>TV</a:t>
            </a:r>
            <a:endParaRPr sz="12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b="1" spc="-10" dirty="0">
                <a:solidFill>
                  <a:srgbClr val="1A1A1A"/>
                </a:solidFill>
                <a:latin typeface="Segoe UI"/>
                <a:cs typeface="Segoe UI"/>
              </a:rPr>
              <a:t>commercials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0287" y="4416075"/>
            <a:ext cx="806450" cy="908685"/>
          </a:xfrm>
          <a:custGeom>
            <a:avLst/>
            <a:gdLst/>
            <a:ahLst/>
            <a:cxnLst/>
            <a:rect l="l" t="t" r="r" b="b"/>
            <a:pathLst>
              <a:path w="806450" h="908685">
                <a:moveTo>
                  <a:pt x="806115" y="908399"/>
                </a:moveTo>
                <a:lnTo>
                  <a:pt x="0" y="908399"/>
                </a:lnTo>
                <a:lnTo>
                  <a:pt x="0" y="0"/>
                </a:lnTo>
                <a:lnTo>
                  <a:pt x="806115" y="0"/>
                </a:lnTo>
                <a:lnTo>
                  <a:pt x="806115" y="908399"/>
                </a:lnTo>
                <a:close/>
              </a:path>
            </a:pathLst>
          </a:custGeom>
          <a:solidFill>
            <a:srgbClr val="EB8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6662" y="3607931"/>
            <a:ext cx="806450" cy="1717039"/>
          </a:xfrm>
          <a:prstGeom prst="rect">
            <a:avLst/>
          </a:prstGeom>
          <a:solidFill>
            <a:srgbClr val="29BE12"/>
          </a:solidFill>
        </p:spPr>
        <p:txBody>
          <a:bodyPr vert="horz" wrap="square" lIns="0" tIns="6350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500"/>
              </a:spcBef>
            </a:pPr>
            <a:r>
              <a:rPr sz="1200" b="1" i="1" spc="-20" dirty="0">
                <a:solidFill>
                  <a:srgbClr val="2E6426"/>
                </a:solidFill>
                <a:latin typeface="Segoe UI"/>
                <a:cs typeface="Segoe UI"/>
              </a:rPr>
              <a:t>3.4K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72589" y="4174775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0" dirty="0">
                <a:solidFill>
                  <a:srgbClr val="2E6426"/>
                </a:solidFill>
                <a:latin typeface="Segoe UI"/>
                <a:cs typeface="Segoe UI"/>
              </a:rPr>
              <a:t>1.8K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8607" y="5351780"/>
            <a:ext cx="922655" cy="42545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1200" b="1" spc="-25" dirty="0">
                <a:solidFill>
                  <a:srgbClr val="1A1A1A"/>
                </a:solidFill>
                <a:latin typeface="Segoe UI"/>
                <a:cs typeface="Segoe UI"/>
              </a:rPr>
              <a:t>TV</a:t>
            </a:r>
            <a:endParaRPr sz="12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b="1" spc="-10" dirty="0">
                <a:solidFill>
                  <a:srgbClr val="1A1A1A"/>
                </a:solidFill>
                <a:latin typeface="Segoe UI"/>
                <a:cs typeface="Segoe UI"/>
              </a:rPr>
              <a:t>commercials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4268" y="5368925"/>
            <a:ext cx="78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A1A1A"/>
                </a:solidFill>
                <a:latin typeface="Segoe UI"/>
                <a:cs typeface="Segoe UI"/>
              </a:rPr>
              <a:t>Online </a:t>
            </a:r>
            <a:r>
              <a:rPr sz="1200" b="1" spc="-25" dirty="0">
                <a:solidFill>
                  <a:srgbClr val="1A1A1A"/>
                </a:solidFill>
                <a:latin typeface="Segoe UI"/>
                <a:cs typeface="Segoe UI"/>
              </a:rPr>
              <a:t>ads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70439" y="4127230"/>
            <a:ext cx="784225" cy="1140460"/>
          </a:xfrm>
          <a:custGeom>
            <a:avLst/>
            <a:gdLst/>
            <a:ahLst/>
            <a:cxnLst/>
            <a:rect l="l" t="t" r="r" b="b"/>
            <a:pathLst>
              <a:path w="784225" h="1140460">
                <a:moveTo>
                  <a:pt x="784057" y="1140094"/>
                </a:moveTo>
                <a:lnTo>
                  <a:pt x="0" y="1140094"/>
                </a:lnTo>
                <a:lnTo>
                  <a:pt x="0" y="0"/>
                </a:lnTo>
                <a:lnTo>
                  <a:pt x="784057" y="0"/>
                </a:lnTo>
                <a:lnTo>
                  <a:pt x="784057" y="1140094"/>
                </a:lnTo>
                <a:close/>
              </a:path>
            </a:pathLst>
          </a:custGeom>
          <a:solidFill>
            <a:srgbClr val="29B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35918" y="3676126"/>
            <a:ext cx="784225" cy="1591310"/>
          </a:xfrm>
          <a:prstGeom prst="rect">
            <a:avLst/>
          </a:prstGeom>
          <a:solidFill>
            <a:srgbClr val="EB895E"/>
          </a:solidFill>
        </p:spPr>
        <p:txBody>
          <a:bodyPr vert="horz" wrap="square" lIns="0" tIns="6350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500"/>
              </a:spcBef>
            </a:pPr>
            <a:r>
              <a:rPr sz="1200" b="1" i="1" spc="-25" dirty="0">
                <a:solidFill>
                  <a:srgbClr val="2E6426"/>
                </a:solidFill>
                <a:latin typeface="Segoe UI"/>
                <a:cs typeface="Segoe UI"/>
              </a:rPr>
              <a:t>903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8055" y="3885930"/>
            <a:ext cx="288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5" dirty="0">
                <a:solidFill>
                  <a:srgbClr val="2E6426"/>
                </a:solidFill>
                <a:latin typeface="Segoe UI"/>
                <a:cs typeface="Segoe UI"/>
              </a:rPr>
              <a:t>647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3175" y="3171825"/>
            <a:ext cx="3809999" cy="214312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330450" y="1038212"/>
            <a:ext cx="6423660" cy="239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50" marR="5080">
              <a:lnSpc>
                <a:spcPct val="115599"/>
              </a:lnSpc>
              <a:spcBef>
                <a:spcPts val="100"/>
              </a:spcBef>
            </a:pP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Online</a:t>
            </a:r>
            <a:r>
              <a:rPr sz="2000" b="1" spc="-1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ads </a:t>
            </a:r>
            <a:r>
              <a:rPr sz="2000" dirty="0">
                <a:solidFill>
                  <a:srgbClr val="333333"/>
                </a:solidFill>
                <a:latin typeface="Comic Sans MS"/>
                <a:cs typeface="Comic Sans MS"/>
              </a:rPr>
              <a:t>and</a:t>
            </a:r>
            <a:r>
              <a:rPr sz="2000" spc="265" dirty="0">
                <a:solidFill>
                  <a:srgbClr val="33333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TV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D5454F"/>
                </a:solidFill>
                <a:latin typeface="Comic Sans MS"/>
                <a:cs typeface="Comic Sans MS"/>
              </a:rPr>
              <a:t>commercials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most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effective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marketing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channels,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indicated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bar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chart.</a:t>
            </a:r>
            <a:endParaRPr sz="2000">
              <a:latin typeface="Comic Sans MS"/>
              <a:cs typeface="Comic Sans MS"/>
            </a:endParaRPr>
          </a:p>
          <a:p>
            <a:pPr marR="4165600" algn="ctr">
              <a:lnSpc>
                <a:spcPct val="100000"/>
              </a:lnSpc>
              <a:spcBef>
                <a:spcPts val="2400"/>
              </a:spcBef>
            </a:pPr>
            <a:r>
              <a:rPr sz="2000" b="1" spc="-25" dirty="0">
                <a:solidFill>
                  <a:srgbClr val="252423"/>
                </a:solidFill>
                <a:latin typeface="Comic Sans MS"/>
                <a:cs typeface="Comic Sans MS"/>
              </a:rPr>
              <a:t>Age</a:t>
            </a:r>
            <a:endParaRPr sz="2000">
              <a:latin typeface="Comic Sans MS"/>
              <a:cs typeface="Comic Sans MS"/>
            </a:endParaRPr>
          </a:p>
          <a:p>
            <a:pPr marR="4217670" algn="ct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31-65+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vs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15-</a:t>
            </a:r>
            <a:r>
              <a:rPr sz="2000" b="1" spc="-25" dirty="0">
                <a:solidFill>
                  <a:srgbClr val="252423"/>
                </a:solidFill>
                <a:latin typeface="Comic Sans MS"/>
                <a:cs typeface="Comic Sans MS"/>
              </a:rPr>
              <a:t>30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91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5" y="1524000"/>
            <a:ext cx="11468100" cy="4905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850" y="352425"/>
            <a:ext cx="4714875" cy="1000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20850" y="606425"/>
            <a:ext cx="3097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Segoe UI"/>
                <a:cs typeface="Segoe UI"/>
              </a:rPr>
              <a:t>e) Brand </a:t>
            </a:r>
            <a:r>
              <a:rPr sz="2400" b="1" spc="-10" dirty="0">
                <a:latin typeface="Segoe UI"/>
                <a:cs typeface="Segoe UI"/>
              </a:rPr>
              <a:t>Ambassador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48650" y="2638425"/>
            <a:ext cx="3028950" cy="3457575"/>
            <a:chOff x="8248650" y="2638425"/>
            <a:chExt cx="3028950" cy="34575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8650" y="2638425"/>
              <a:ext cx="3028949" cy="34575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8700" y="2819400"/>
              <a:ext cx="2428875" cy="303847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5300" y="3019425"/>
            <a:ext cx="1695450" cy="1371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11675" y="3118810"/>
            <a:ext cx="1249680" cy="107061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2400" b="1" spc="-40" dirty="0">
                <a:solidFill>
                  <a:srgbClr val="252423"/>
                </a:solidFill>
                <a:latin typeface="Segoe UI"/>
                <a:cs typeface="Segoe UI"/>
              </a:rPr>
              <a:t>YouTube</a:t>
            </a:r>
            <a:endParaRPr sz="2400">
              <a:latin typeface="Segoe UI"/>
              <a:cs typeface="Segoe UI"/>
            </a:endParaRPr>
          </a:p>
          <a:p>
            <a:pPr marR="75565" algn="ctr">
              <a:lnSpc>
                <a:spcPct val="100000"/>
              </a:lnSpc>
              <a:spcBef>
                <a:spcPts val="1070"/>
              </a:spcBef>
            </a:pPr>
            <a:r>
              <a:rPr sz="2800" spc="-25" dirty="0">
                <a:solidFill>
                  <a:srgbClr val="252423"/>
                </a:solidFill>
                <a:latin typeface="Segoe UI"/>
                <a:cs typeface="Segoe UI"/>
              </a:rPr>
              <a:t>39M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24350" y="4514850"/>
            <a:ext cx="1847850" cy="1238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4600" y="3667125"/>
            <a:ext cx="1685924" cy="11906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54525" y="4569335"/>
            <a:ext cx="1476375" cy="98234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b="1" spc="-10" dirty="0">
                <a:solidFill>
                  <a:srgbClr val="252423"/>
                </a:solidFill>
                <a:latin typeface="Segoe UI"/>
                <a:cs typeface="Segoe UI"/>
              </a:rPr>
              <a:t>Instagram</a:t>
            </a:r>
            <a:endParaRPr sz="2400">
              <a:latin typeface="Segoe UI"/>
              <a:cs typeface="Segoe UI"/>
            </a:endParaRPr>
          </a:p>
          <a:p>
            <a:pPr marL="135890">
              <a:lnSpc>
                <a:spcPct val="100000"/>
              </a:lnSpc>
              <a:spcBef>
                <a:spcPts val="695"/>
              </a:spcBef>
            </a:pPr>
            <a:r>
              <a:rPr sz="2800" spc="-10" dirty="0">
                <a:solidFill>
                  <a:srgbClr val="252423"/>
                </a:solidFill>
                <a:latin typeface="Segoe UI"/>
                <a:cs typeface="Segoe UI"/>
              </a:rPr>
              <a:t>17.6M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5750" y="3709365"/>
            <a:ext cx="1042669" cy="9467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400" b="1" spc="-10" dirty="0">
                <a:solidFill>
                  <a:srgbClr val="252423"/>
                </a:solidFill>
                <a:latin typeface="Segoe UI"/>
                <a:cs typeface="Segoe UI"/>
              </a:rPr>
              <a:t>Twitter</a:t>
            </a:r>
            <a:endParaRPr sz="2400">
              <a:latin typeface="Segoe UI"/>
              <a:cs typeface="Segoe UI"/>
            </a:endParaRPr>
          </a:p>
          <a:p>
            <a:pPr marR="59690" algn="ctr">
              <a:lnSpc>
                <a:spcPct val="100000"/>
              </a:lnSpc>
              <a:spcBef>
                <a:spcPts val="545"/>
              </a:spcBef>
            </a:pPr>
            <a:r>
              <a:rPr sz="2800" spc="-25" dirty="0">
                <a:solidFill>
                  <a:srgbClr val="252423"/>
                </a:solidFill>
                <a:latin typeface="Segoe UI"/>
                <a:cs typeface="Segoe UI"/>
              </a:rPr>
              <a:t>3M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0525" y="2809875"/>
            <a:ext cx="3600450" cy="2562225"/>
            <a:chOff x="390525" y="2809875"/>
            <a:chExt cx="3600450" cy="256222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525" y="2809875"/>
              <a:ext cx="3600450" cy="13335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510" y="3260177"/>
              <a:ext cx="2754476" cy="3124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625" y="4038600"/>
              <a:ext cx="1781175" cy="1333500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44525" y="3143313"/>
            <a:ext cx="282511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0"/>
              </a:spcBef>
            </a:pPr>
            <a:r>
              <a:rPr sz="3200" b="0" spc="130" dirty="0">
                <a:latin typeface="Segoe UI Symbol"/>
                <a:cs typeface="Segoe UI Symbol"/>
              </a:rPr>
              <a:t>CARRYMINATI</a:t>
            </a:r>
            <a:endParaRPr sz="3200">
              <a:latin typeface="Segoe UI Symbol"/>
              <a:cs typeface="Segoe UI Symbol"/>
            </a:endParaRPr>
          </a:p>
          <a:p>
            <a:pPr marR="31750" algn="ctr">
              <a:lnSpc>
                <a:spcPts val="2395"/>
              </a:lnSpc>
            </a:pPr>
            <a:r>
              <a:rPr sz="2000" b="0" dirty="0">
                <a:solidFill>
                  <a:srgbClr val="202024"/>
                </a:solidFill>
                <a:latin typeface="Comic Sans MS"/>
                <a:cs typeface="Comic Sans MS"/>
              </a:rPr>
              <a:t>(Ajey</a:t>
            </a:r>
            <a:r>
              <a:rPr sz="2000" b="0" spc="-5" dirty="0">
                <a:solidFill>
                  <a:srgbClr val="202024"/>
                </a:solidFill>
                <a:latin typeface="Comic Sans MS"/>
                <a:cs typeface="Comic Sans MS"/>
              </a:rPr>
              <a:t> </a:t>
            </a:r>
            <a:r>
              <a:rPr sz="2000" b="0" spc="-10" dirty="0">
                <a:solidFill>
                  <a:srgbClr val="202024"/>
                </a:solidFill>
                <a:latin typeface="Comic Sans MS"/>
                <a:cs typeface="Comic Sans MS"/>
              </a:rPr>
              <a:t>Nagar)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800" y="0"/>
            <a:ext cx="129540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7838" y="793104"/>
            <a:ext cx="1981200" cy="8983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7424" y="2118524"/>
            <a:ext cx="7248525" cy="34194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48438" y="2317633"/>
            <a:ext cx="5756275" cy="485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r>
              <a:rPr lang="en-US" sz="2800" dirty="0">
                <a:latin typeface="Comic Sans MS"/>
                <a:cs typeface="Comic Sans MS"/>
              </a:rPr>
              <a:t>Requirements(tools used in project)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r>
              <a:rPr lang="en-US" sz="2800" dirty="0">
                <a:latin typeface="Comic Sans MS"/>
                <a:cs typeface="Comic Sans MS"/>
              </a:rPr>
              <a:t>Answering Questions(project task)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r>
              <a:rPr lang="en-US" sz="2800" dirty="0">
                <a:latin typeface="Comic Sans MS"/>
                <a:cs typeface="Comic Sans MS"/>
              </a:rPr>
              <a:t>Recommendation for </a:t>
            </a:r>
            <a:r>
              <a:rPr lang="en-US" sz="2800" dirty="0" err="1">
                <a:latin typeface="Comic Sans MS"/>
                <a:cs typeface="Comic Sans MS"/>
              </a:rPr>
              <a:t>CodeX</a:t>
            </a:r>
            <a:endParaRPr lang="en-US" sz="2800" dirty="0">
              <a:latin typeface="Comic Sans MS"/>
              <a:cs typeface="Comic Sans MS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r>
              <a:rPr lang="en-US" sz="2800" dirty="0">
                <a:latin typeface="Comic Sans MS"/>
                <a:cs typeface="Comic Sans MS"/>
              </a:rPr>
              <a:t>Conclusion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endParaRPr lang="en-US" sz="2800" dirty="0">
              <a:latin typeface="Comic Sans MS"/>
              <a:cs typeface="Comic Sans MS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endParaRPr lang="en-US" sz="2800" dirty="0">
              <a:latin typeface="Comic Sans MS"/>
              <a:cs typeface="Comic Sans MS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194945" algn="l"/>
              </a:tabLst>
            </a:pPr>
            <a:r>
              <a:rPr lang="en-US" sz="2800" dirty="0">
                <a:latin typeface="Comic Sans MS"/>
                <a:cs typeface="Comic Sans MS"/>
              </a:rPr>
              <a:t> 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endParaRPr lang="en-US" sz="2800" dirty="0">
              <a:latin typeface="Comic Sans MS"/>
              <a:cs typeface="Comic Sans MS"/>
            </a:endParaRP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945" algn="l"/>
              </a:tabLst>
            </a:pP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3CDBE-2871-0FC5-5EB2-C81A64B985ED}"/>
              </a:ext>
            </a:extLst>
          </p:cNvPr>
          <p:cNvSpPr txBox="1"/>
          <p:nvPr/>
        </p:nvSpPr>
        <p:spPr>
          <a:xfrm>
            <a:off x="1573880" y="833048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5" y="1524000"/>
            <a:ext cx="11468100" cy="4905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850" y="352425"/>
            <a:ext cx="4714875" cy="1000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20850" y="606425"/>
            <a:ext cx="3097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Segoe UI"/>
                <a:cs typeface="Segoe UI"/>
              </a:rPr>
              <a:t>e) Brand </a:t>
            </a:r>
            <a:r>
              <a:rPr sz="2400" b="1" spc="-10" dirty="0">
                <a:latin typeface="Segoe UI"/>
                <a:cs typeface="Segoe UI"/>
              </a:rPr>
              <a:t>Ambassador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6700" y="2771775"/>
            <a:ext cx="1695450" cy="13716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181725" y="361950"/>
            <a:ext cx="5019675" cy="5915025"/>
            <a:chOff x="6181725" y="361950"/>
            <a:chExt cx="5019675" cy="59150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2925" y="2809875"/>
              <a:ext cx="3038474" cy="3467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975" y="3076575"/>
              <a:ext cx="2428875" cy="3038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1725" y="361950"/>
              <a:ext cx="4048125" cy="272415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83075" y="2853470"/>
            <a:ext cx="1249680" cy="108839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2400" b="1" spc="-40" dirty="0">
                <a:solidFill>
                  <a:srgbClr val="252423"/>
                </a:solidFill>
                <a:latin typeface="Segoe UI"/>
                <a:cs typeface="Segoe UI"/>
              </a:rPr>
              <a:t>YouTube</a:t>
            </a:r>
            <a:endParaRPr sz="2400">
              <a:latin typeface="Segoe UI"/>
              <a:cs typeface="Segoe UI"/>
            </a:endParaRPr>
          </a:p>
          <a:p>
            <a:pPr marR="75565" algn="ctr">
              <a:lnSpc>
                <a:spcPct val="100000"/>
              </a:lnSpc>
              <a:spcBef>
                <a:spcPts val="1145"/>
              </a:spcBef>
            </a:pPr>
            <a:r>
              <a:rPr sz="2800" spc="-25" dirty="0">
                <a:solidFill>
                  <a:srgbClr val="252423"/>
                </a:solidFill>
                <a:latin typeface="Segoe UI"/>
                <a:cs typeface="Segoe UI"/>
              </a:rPr>
              <a:t>39M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95750" y="3409950"/>
            <a:ext cx="3562350" cy="2085975"/>
            <a:chOff x="4095750" y="3409950"/>
            <a:chExt cx="3562350" cy="208597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750" y="4257675"/>
              <a:ext cx="1847850" cy="1238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2175" y="3409950"/>
              <a:ext cx="1685925" cy="11906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225925" y="4329850"/>
            <a:ext cx="1476375" cy="9645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400" b="1" spc="-10" dirty="0">
                <a:solidFill>
                  <a:srgbClr val="252423"/>
                </a:solidFill>
                <a:latin typeface="Segoe UI"/>
                <a:cs typeface="Segoe UI"/>
              </a:rPr>
              <a:t>Instagram</a:t>
            </a:r>
            <a:endParaRPr sz="2400">
              <a:latin typeface="Segoe UI"/>
              <a:cs typeface="Segoe UI"/>
            </a:endParaRPr>
          </a:p>
          <a:p>
            <a:pPr marL="135890">
              <a:lnSpc>
                <a:spcPct val="100000"/>
              </a:lnSpc>
              <a:spcBef>
                <a:spcPts val="620"/>
              </a:spcBef>
            </a:pPr>
            <a:r>
              <a:rPr sz="2800" spc="-10" dirty="0">
                <a:solidFill>
                  <a:srgbClr val="252423"/>
                </a:solidFill>
                <a:latin typeface="Segoe UI"/>
                <a:cs typeface="Segoe UI"/>
              </a:rPr>
              <a:t>17.6M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73800" y="3452190"/>
            <a:ext cx="1042669" cy="9467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400" b="1" spc="-10" dirty="0">
                <a:solidFill>
                  <a:srgbClr val="252423"/>
                </a:solidFill>
                <a:latin typeface="Segoe UI"/>
                <a:cs typeface="Segoe UI"/>
              </a:rPr>
              <a:t>Twitter</a:t>
            </a:r>
            <a:endParaRPr sz="2400">
              <a:latin typeface="Segoe UI"/>
              <a:cs typeface="Segoe UI"/>
            </a:endParaRPr>
          </a:p>
          <a:p>
            <a:pPr marR="40640" algn="ctr">
              <a:lnSpc>
                <a:spcPct val="100000"/>
              </a:lnSpc>
              <a:spcBef>
                <a:spcPts val="545"/>
              </a:spcBef>
            </a:pPr>
            <a:r>
              <a:rPr sz="2800" spc="-25" dirty="0">
                <a:solidFill>
                  <a:srgbClr val="252423"/>
                </a:solidFill>
                <a:latin typeface="Segoe UI"/>
                <a:cs typeface="Segoe UI"/>
              </a:rPr>
              <a:t>3M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0525" y="2457450"/>
            <a:ext cx="3609975" cy="2562225"/>
            <a:chOff x="390525" y="2457450"/>
            <a:chExt cx="3609975" cy="256222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525" y="2457450"/>
              <a:ext cx="3609975" cy="1333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510" y="2898227"/>
              <a:ext cx="2754476" cy="3124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150" y="3686175"/>
              <a:ext cx="1781175" cy="13335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4525" y="2781363"/>
            <a:ext cx="282511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835"/>
              </a:lnSpc>
              <a:spcBef>
                <a:spcPts val="100"/>
              </a:spcBef>
            </a:pPr>
            <a:r>
              <a:rPr sz="3200" spc="130" dirty="0">
                <a:latin typeface="Segoe UI Symbol"/>
                <a:cs typeface="Segoe UI Symbol"/>
              </a:rPr>
              <a:t>CARRYMINATI</a:t>
            </a:r>
            <a:endParaRPr sz="3200">
              <a:latin typeface="Segoe UI Symbol"/>
              <a:cs typeface="Segoe UI Symbol"/>
            </a:endParaRPr>
          </a:p>
          <a:p>
            <a:pPr marR="31750" algn="ctr">
              <a:lnSpc>
                <a:spcPts val="2395"/>
              </a:lnSpc>
            </a:pPr>
            <a:r>
              <a:rPr sz="2000" dirty="0">
                <a:solidFill>
                  <a:srgbClr val="202024"/>
                </a:solidFill>
                <a:latin typeface="Comic Sans MS"/>
                <a:cs typeface="Comic Sans MS"/>
              </a:rPr>
              <a:t>(Ajey</a:t>
            </a:r>
            <a:r>
              <a:rPr sz="2000" spc="-5" dirty="0">
                <a:solidFill>
                  <a:srgbClr val="202024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02024"/>
                </a:solidFill>
                <a:latin typeface="Comic Sans MS"/>
                <a:cs typeface="Comic Sans MS"/>
              </a:rPr>
              <a:t>Nagar)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59525" y="447662"/>
            <a:ext cx="351282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885">
              <a:lnSpc>
                <a:spcPct val="115599"/>
              </a:lnSpc>
              <a:spcBef>
                <a:spcPts val="100"/>
              </a:spcBef>
            </a:pP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#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Large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Audience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666666"/>
                </a:solidFill>
                <a:latin typeface="Comic Sans MS"/>
                <a:cs typeface="Comic Sans MS"/>
              </a:rPr>
              <a:t>Reach: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#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Targeting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the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666666"/>
                </a:solidFill>
                <a:latin typeface="Comic Sans MS"/>
                <a:cs typeface="Comic Sans MS"/>
              </a:rPr>
              <a:t>Youth: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15599"/>
              </a:lnSpc>
            </a:pP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#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Influencer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666666"/>
                </a:solidFill>
                <a:latin typeface="Comic Sans MS"/>
                <a:cs typeface="Comic Sans MS"/>
              </a:rPr>
              <a:t>Endorsement: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#</a:t>
            </a:r>
            <a:r>
              <a:rPr sz="2000" b="1" spc="-1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Engaging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and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666666"/>
                </a:solidFill>
                <a:latin typeface="Comic Sans MS"/>
                <a:cs typeface="Comic Sans MS"/>
              </a:rPr>
              <a:t>Entertaining Content: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#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Social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666666"/>
                </a:solidFill>
                <a:latin typeface="Comic Sans MS"/>
                <a:cs typeface="Comic Sans MS"/>
              </a:rPr>
              <a:t>Media</a:t>
            </a:r>
            <a:r>
              <a:rPr sz="2000" b="1" spc="-5" dirty="0">
                <a:solidFill>
                  <a:srgbClr val="666666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666666"/>
                </a:solidFill>
                <a:latin typeface="Comic Sans MS"/>
                <a:cs typeface="Comic Sans MS"/>
              </a:rPr>
              <a:t>Impact: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4095750" cy="990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4095750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50" y="2295525"/>
            <a:ext cx="4924425" cy="32194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0" y="2514587"/>
            <a:ext cx="466725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Offer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CarryMinati's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followers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unique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codes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that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use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to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purchase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50" dirty="0">
                <a:solidFill>
                  <a:srgbClr val="252423"/>
                </a:solidFill>
                <a:latin typeface="Comic Sans MS"/>
                <a:cs typeface="Comic Sans MS"/>
              </a:rPr>
              <a:t>a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discounted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price.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creates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sense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exclusivity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rewards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audience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their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engagement.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38475" y="2505075"/>
            <a:ext cx="3657600" cy="552450"/>
          </a:xfrm>
          <a:custGeom>
            <a:avLst/>
            <a:gdLst/>
            <a:ahLst/>
            <a:cxnLst/>
            <a:rect l="l" t="t" r="r" b="b"/>
            <a:pathLst>
              <a:path w="3657600" h="552450">
                <a:moveTo>
                  <a:pt x="0" y="0"/>
                </a:moveTo>
                <a:lnTo>
                  <a:pt x="3657600" y="0"/>
                </a:lnTo>
                <a:lnTo>
                  <a:pt x="3657600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60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4095750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50" y="2295525"/>
            <a:ext cx="4924425" cy="32194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0" y="2514587"/>
            <a:ext cx="4707890" cy="249237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Host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contest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15599"/>
              </a:lnSpc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CarryMinati's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social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media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platforms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where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followers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have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chance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to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bundle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or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merchandise.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encourages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participation,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engagement,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brand awareness.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28950" y="3038475"/>
            <a:ext cx="2724150" cy="552450"/>
          </a:xfrm>
          <a:custGeom>
            <a:avLst/>
            <a:gdLst/>
            <a:ahLst/>
            <a:cxnLst/>
            <a:rect l="l" t="t" r="r" b="b"/>
            <a:pathLst>
              <a:path w="2724150" h="552450">
                <a:moveTo>
                  <a:pt x="0" y="0"/>
                </a:moveTo>
                <a:lnTo>
                  <a:pt x="2724150" y="0"/>
                </a:lnTo>
                <a:lnTo>
                  <a:pt x="2724150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60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4095750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50" y="2295525"/>
            <a:ext cx="4924425" cy="32194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0" y="2514587"/>
            <a:ext cx="4726305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Create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merchandise,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such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co-branded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t-shirts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or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accessories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featuring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CarryMinati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branding.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Offer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these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special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incentives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giveaways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his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audience.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38475" y="3562350"/>
            <a:ext cx="4095750" cy="552450"/>
          </a:xfrm>
          <a:custGeom>
            <a:avLst/>
            <a:gdLst/>
            <a:ahLst/>
            <a:cxnLst/>
            <a:rect l="l" t="t" r="r" b="b"/>
            <a:pathLst>
              <a:path w="4095750" h="552450">
                <a:moveTo>
                  <a:pt x="0" y="0"/>
                </a:moveTo>
                <a:lnTo>
                  <a:pt x="4095750" y="0"/>
                </a:lnTo>
                <a:lnTo>
                  <a:pt x="4095750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60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4095750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50" y="2295525"/>
            <a:ext cx="4924425" cy="32194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0" y="2514587"/>
            <a:ext cx="4492625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751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Produce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engaging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entertaining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content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collaboration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with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15599"/>
              </a:lnSpc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CarryMinati,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showcasing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benefits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unique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features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energy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include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fun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challenges,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taste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tests,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behind-the-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scenes content.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38475" y="4095750"/>
            <a:ext cx="3286125" cy="552450"/>
          </a:xfrm>
          <a:custGeom>
            <a:avLst/>
            <a:gdLst/>
            <a:ahLst/>
            <a:cxnLst/>
            <a:rect l="l" t="t" r="r" b="b"/>
            <a:pathLst>
              <a:path w="3286125" h="552450">
                <a:moveTo>
                  <a:pt x="0" y="0"/>
                </a:moveTo>
                <a:lnTo>
                  <a:pt x="3286125" y="0"/>
                </a:lnTo>
                <a:lnTo>
                  <a:pt x="3286125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60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625" y="2295525"/>
            <a:ext cx="4619625" cy="3267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847725"/>
            <a:ext cx="3343275" cy="9906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334250" y="2295525"/>
            <a:ext cx="4924425" cy="3219450"/>
            <a:chOff x="7334250" y="2295525"/>
            <a:chExt cx="4924425" cy="321945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4250" y="2295525"/>
              <a:ext cx="4924425" cy="3219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34850" y="2552700"/>
              <a:ext cx="76200" cy="2171700"/>
            </a:xfrm>
            <a:custGeom>
              <a:avLst/>
              <a:gdLst/>
              <a:ahLst/>
              <a:cxnLst/>
              <a:rect l="l" t="t" r="r" b="b"/>
              <a:pathLst>
                <a:path w="76200" h="2171700">
                  <a:moveTo>
                    <a:pt x="76200" y="2171700"/>
                  </a:moveTo>
                  <a:lnTo>
                    <a:pt x="0" y="21717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17170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91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/>
              <a:t>f)</a:t>
            </a:r>
            <a:r>
              <a:rPr spc="90" dirty="0"/>
              <a:t> </a:t>
            </a:r>
            <a:r>
              <a:rPr spc="-10" dirty="0"/>
              <a:t>Offers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3400" y="2628963"/>
            <a:ext cx="3965575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Exclusive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Discount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Codes: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Giveaway</a:t>
            </a:r>
            <a:r>
              <a:rPr sz="2000" b="1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Contest: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Limited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Edition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Merchandise: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Collaborative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Content:</a:t>
            </a:r>
            <a:endParaRPr sz="2000">
              <a:latin typeface="Comic Sans MS"/>
              <a:cs typeface="Comic Sans MS"/>
            </a:endParaRPr>
          </a:p>
          <a:p>
            <a:pPr marL="370205" indent="-358140">
              <a:lnSpc>
                <a:spcPct val="100000"/>
              </a:lnSpc>
              <a:spcBef>
                <a:spcPts val="1650"/>
              </a:spcBef>
              <a:buAutoNum type="arabicParenR"/>
              <a:tabLst>
                <a:tab pos="370840" algn="l"/>
              </a:tabLst>
            </a:pP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252423"/>
                </a:solidFill>
                <a:latin typeface="Comic Sans MS"/>
                <a:cs typeface="Comic Sans MS"/>
              </a:rPr>
              <a:t>Engagement</a:t>
            </a:r>
            <a:r>
              <a:rPr sz="2000" b="1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Comic Sans MS"/>
                <a:cs typeface="Comic Sans MS"/>
              </a:rPr>
              <a:t>Events: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000" y="2514587"/>
            <a:ext cx="4399280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Organize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meet-ups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live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events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where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CarryMinati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interacts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with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his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followers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offers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them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opportunity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try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our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drink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firsthand.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creates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memorable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experience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strengthens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connection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between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CarryMinati's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38475" y="4600575"/>
            <a:ext cx="3467100" cy="552450"/>
          </a:xfrm>
          <a:custGeom>
            <a:avLst/>
            <a:gdLst/>
            <a:ahLst/>
            <a:cxnLst/>
            <a:rect l="l" t="t" r="r" b="b"/>
            <a:pathLst>
              <a:path w="3467100" h="552450">
                <a:moveTo>
                  <a:pt x="0" y="0"/>
                </a:moveTo>
                <a:lnTo>
                  <a:pt x="3467100" y="0"/>
                </a:lnTo>
                <a:lnTo>
                  <a:pt x="3467100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60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43400" y="714375"/>
            <a:ext cx="3952875" cy="1304925"/>
            <a:chOff x="4343400" y="714375"/>
            <a:chExt cx="3952875" cy="1304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400" y="714375"/>
              <a:ext cx="3952875" cy="13049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3011" y="1117810"/>
              <a:ext cx="3220194" cy="4115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06925" y="968375"/>
            <a:ext cx="32854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-90" dirty="0">
                <a:latin typeface="Meiryo UI"/>
                <a:cs typeface="Meiryo UI"/>
              </a:rPr>
              <a:t>THANK</a:t>
            </a:r>
            <a:r>
              <a:rPr sz="4200" b="0" spc="-254" dirty="0">
                <a:latin typeface="Meiryo UI"/>
                <a:cs typeface="Meiryo UI"/>
              </a:rPr>
              <a:t> </a:t>
            </a:r>
            <a:r>
              <a:rPr sz="4200" b="0" spc="-20" dirty="0">
                <a:latin typeface="Meiryo UI"/>
                <a:cs typeface="Meiryo UI"/>
              </a:rPr>
              <a:t>YOU!</a:t>
            </a:r>
            <a:endParaRPr sz="4200">
              <a:latin typeface="Meiryo UI"/>
              <a:cs typeface="Meiryo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0075" y="276225"/>
            <a:ext cx="11477625" cy="5334000"/>
            <a:chOff x="600075" y="276225"/>
            <a:chExt cx="11477625" cy="53340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5" y="2390775"/>
              <a:ext cx="11477625" cy="32194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0625" y="276225"/>
              <a:ext cx="2162175" cy="21621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304" y="2878830"/>
              <a:ext cx="10514992" cy="3435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99" y="3355080"/>
              <a:ext cx="10698179" cy="3435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357" y="3831330"/>
              <a:ext cx="10992788" cy="344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329" y="4307580"/>
              <a:ext cx="10172093" cy="3435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697" y="4788171"/>
              <a:ext cx="5148097" cy="3402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7400" y="2725413"/>
            <a:ext cx="11015345" cy="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100"/>
              </a:spcBef>
              <a:tabLst>
                <a:tab pos="5981700" algn="l"/>
              </a:tabLst>
            </a:pPr>
            <a:r>
              <a:rPr sz="2800" dirty="0">
                <a:latin typeface="Meiryo UI"/>
                <a:cs typeface="Meiryo UI"/>
              </a:rPr>
              <a:t>	</a:t>
            </a:r>
            <a:r>
              <a:rPr sz="2800" spc="200" dirty="0">
                <a:solidFill>
                  <a:srgbClr val="E71146"/>
                </a:solidFill>
                <a:latin typeface="Meiryo UI"/>
                <a:cs typeface="Meiryo UI"/>
              </a:rPr>
              <a:t>❤</a:t>
            </a:r>
            <a:endParaRPr sz="2800" dirty="0">
              <a:latin typeface="Meiryo UI"/>
              <a:cs typeface="Meiryo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15050" y="4667250"/>
            <a:ext cx="533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3525" y="792479"/>
            <a:ext cx="4124325" cy="8458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2275" y="977900"/>
            <a:ext cx="369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5860" algn="l"/>
                <a:tab pos="2020570" algn="l"/>
                <a:tab pos="2614295" algn="l"/>
              </a:tabLst>
            </a:pP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#Tools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0" dirty="0">
                <a:solidFill>
                  <a:srgbClr val="120F21"/>
                </a:solidFill>
                <a:latin typeface="Comic Sans MS"/>
                <a:cs typeface="Comic Sans MS"/>
              </a:rPr>
              <a:t>Used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25" dirty="0">
                <a:solidFill>
                  <a:srgbClr val="120F21"/>
                </a:solidFill>
                <a:latin typeface="Comic Sans MS"/>
                <a:cs typeface="Comic Sans MS"/>
              </a:rPr>
              <a:t>for</a:t>
            </a:r>
            <a:r>
              <a:rPr dirty="0">
                <a:solidFill>
                  <a:srgbClr val="120F21"/>
                </a:solidFill>
                <a:latin typeface="Comic Sans MS"/>
                <a:cs typeface="Comic Sans MS"/>
              </a:rPr>
              <a:t>	</a:t>
            </a:r>
            <a:r>
              <a:rPr spc="-10" dirty="0">
                <a:solidFill>
                  <a:srgbClr val="120F21"/>
                </a:solidFill>
                <a:latin typeface="Comic Sans MS"/>
                <a:cs typeface="Comic Sans MS"/>
              </a:rPr>
              <a:t>project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00075" y="2371725"/>
            <a:ext cx="11534775" cy="3752850"/>
            <a:chOff x="600075" y="2371725"/>
            <a:chExt cx="11534775" cy="37528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5" y="2371725"/>
              <a:ext cx="11534775" cy="37528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830050" y="2705100"/>
              <a:ext cx="76200" cy="3000375"/>
            </a:xfrm>
            <a:custGeom>
              <a:avLst/>
              <a:gdLst/>
              <a:ahLst/>
              <a:cxnLst/>
              <a:rect l="l" t="t" r="r" b="b"/>
              <a:pathLst>
                <a:path w="76200" h="3000375">
                  <a:moveTo>
                    <a:pt x="76200" y="3000375"/>
                  </a:moveTo>
                  <a:lnTo>
                    <a:pt x="0" y="3000375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30003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0725" y="2714688"/>
            <a:ext cx="1105662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02E2E"/>
                </a:solidFill>
                <a:latin typeface="Segoe UI"/>
                <a:cs typeface="Segoe UI"/>
              </a:rPr>
              <a:t>PowerBI,</a:t>
            </a:r>
            <a:r>
              <a:rPr sz="2000" b="1" spc="-55" dirty="0">
                <a:solidFill>
                  <a:srgbClr val="702E2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702E2E"/>
                </a:solidFill>
                <a:latin typeface="Segoe UI"/>
                <a:cs typeface="Segoe UI"/>
              </a:rPr>
              <a:t>PowerPoint,</a:t>
            </a:r>
            <a:r>
              <a:rPr sz="2000" b="1" spc="-55" dirty="0">
                <a:solidFill>
                  <a:srgbClr val="702E2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702E2E"/>
                </a:solidFill>
                <a:latin typeface="Segoe UI"/>
                <a:cs typeface="Segoe UI"/>
              </a:rPr>
              <a:t>OBS,</a:t>
            </a:r>
            <a:r>
              <a:rPr sz="2000" b="1" spc="-55" dirty="0">
                <a:solidFill>
                  <a:srgbClr val="702E2E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702E2E"/>
                </a:solidFill>
                <a:latin typeface="Segoe UI"/>
                <a:cs typeface="Segoe UI"/>
              </a:rPr>
              <a:t>DaVinci</a:t>
            </a:r>
            <a:r>
              <a:rPr sz="2000" b="1" spc="-55" dirty="0">
                <a:solidFill>
                  <a:srgbClr val="702E2E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702E2E"/>
                </a:solidFill>
                <a:latin typeface="Segoe UI"/>
                <a:cs typeface="Segoe UI"/>
              </a:rPr>
              <a:t>Resolve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Segoe UI"/>
              <a:cs typeface="Segoe UI"/>
            </a:endParaRPr>
          </a:p>
          <a:p>
            <a:pPr marL="12700" marR="5080" indent="172720">
              <a:lnSpc>
                <a:spcPct val="112500"/>
              </a:lnSpc>
              <a:buChar char="-"/>
              <a:tabLst>
                <a:tab pos="185420" algn="l"/>
              </a:tabLst>
            </a:pPr>
            <a:r>
              <a:rPr sz="2000" b="1" dirty="0">
                <a:latin typeface="Segoe UI"/>
                <a:cs typeface="Segoe UI"/>
              </a:rPr>
              <a:t>PowerBI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-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Data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Cleaning,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Stacked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Bar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Chart,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Stacked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Column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Chart,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Pie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Chart,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Donut</a:t>
            </a:r>
            <a:r>
              <a:rPr sz="2000" b="1" spc="-10" dirty="0">
                <a:latin typeface="Segoe UI"/>
                <a:cs typeface="Segoe UI"/>
              </a:rPr>
              <a:t> Chart, </a:t>
            </a:r>
            <a:r>
              <a:rPr sz="2000" b="1" dirty="0">
                <a:latin typeface="Segoe UI"/>
                <a:cs typeface="Segoe UI"/>
              </a:rPr>
              <a:t>Map,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Funnel,</a:t>
            </a:r>
            <a:r>
              <a:rPr sz="2000" b="1" spc="-5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etc.</a:t>
            </a:r>
            <a:endParaRPr sz="2000">
              <a:latin typeface="Segoe UI"/>
              <a:cs typeface="Segoe UI"/>
            </a:endParaRPr>
          </a:p>
          <a:p>
            <a:pPr marL="185420" indent="-172720">
              <a:lnSpc>
                <a:spcPct val="100000"/>
              </a:lnSpc>
              <a:spcBef>
                <a:spcPts val="1575"/>
              </a:spcBef>
              <a:buChar char="-"/>
              <a:tabLst>
                <a:tab pos="185420" algn="l"/>
              </a:tabLst>
            </a:pPr>
            <a:r>
              <a:rPr sz="2000" b="1" spc="-10" dirty="0">
                <a:latin typeface="Segoe UI"/>
                <a:cs typeface="Segoe UI"/>
              </a:rPr>
              <a:t>PowerPoint-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Presentation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creation,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image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editing,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etc.</a:t>
            </a:r>
            <a:endParaRPr sz="2000">
              <a:latin typeface="Segoe UI"/>
              <a:cs typeface="Segoe UI"/>
            </a:endParaRPr>
          </a:p>
          <a:p>
            <a:pPr marL="185420" indent="-172720">
              <a:lnSpc>
                <a:spcPct val="100000"/>
              </a:lnSpc>
              <a:spcBef>
                <a:spcPts val="1575"/>
              </a:spcBef>
              <a:buChar char="-"/>
              <a:tabLst>
                <a:tab pos="185420" algn="l"/>
                <a:tab pos="822960" algn="l"/>
              </a:tabLst>
            </a:pPr>
            <a:r>
              <a:rPr sz="2000" b="1" spc="-25" dirty="0">
                <a:latin typeface="Segoe UI"/>
                <a:cs typeface="Segoe UI"/>
              </a:rPr>
              <a:t>OBS</a:t>
            </a:r>
            <a:r>
              <a:rPr sz="2000" b="1" dirty="0">
                <a:latin typeface="Segoe UI"/>
                <a:cs typeface="Segoe UI"/>
              </a:rPr>
              <a:t>	-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Facecam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recording,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Screen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Recording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,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Audio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Recording,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etc.</a:t>
            </a:r>
            <a:endParaRPr sz="2000">
              <a:latin typeface="Segoe UI"/>
              <a:cs typeface="Segoe UI"/>
            </a:endParaRPr>
          </a:p>
          <a:p>
            <a:pPr marL="185420" indent="-173355">
              <a:lnSpc>
                <a:spcPct val="100000"/>
              </a:lnSpc>
              <a:spcBef>
                <a:spcPts val="1575"/>
              </a:spcBef>
              <a:buClr>
                <a:srgbClr val="000000"/>
              </a:buClr>
              <a:buChar char="-"/>
              <a:tabLst>
                <a:tab pos="186055" algn="l"/>
              </a:tabLst>
            </a:pPr>
            <a:r>
              <a:rPr sz="2000" b="1" dirty="0">
                <a:solidFill>
                  <a:srgbClr val="252423"/>
                </a:solidFill>
                <a:latin typeface="Segoe UI"/>
                <a:cs typeface="Segoe UI"/>
              </a:rPr>
              <a:t>DaVinci</a:t>
            </a:r>
            <a:r>
              <a:rPr sz="2000" b="1" spc="-35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423"/>
                </a:solidFill>
                <a:latin typeface="Segoe UI"/>
                <a:cs typeface="Segoe UI"/>
              </a:rPr>
              <a:t>Resolve</a:t>
            </a:r>
            <a:r>
              <a:rPr sz="2000" b="1" spc="-2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423"/>
                </a:solidFill>
                <a:latin typeface="Segoe UI"/>
                <a:cs typeface="Segoe UI"/>
              </a:rPr>
              <a:t>-</a:t>
            </a:r>
            <a:r>
              <a:rPr sz="2000" b="1" spc="-25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52423"/>
                </a:solidFill>
                <a:latin typeface="Segoe UI"/>
                <a:cs typeface="Segoe UI"/>
              </a:rPr>
              <a:t>Video</a:t>
            </a:r>
            <a:r>
              <a:rPr sz="2000" b="1" spc="-2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52423"/>
                </a:solidFill>
                <a:latin typeface="Segoe UI"/>
                <a:cs typeface="Segoe UI"/>
              </a:rPr>
              <a:t>editing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900" y="2638425"/>
            <a:ext cx="7067550" cy="36861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575" y="533400"/>
            <a:ext cx="8972550" cy="13239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57980" y="3032035"/>
            <a:ext cx="3114040" cy="2795905"/>
            <a:chOff x="5557980" y="3032035"/>
            <a:chExt cx="3114040" cy="2795905"/>
          </a:xfrm>
        </p:grpSpPr>
        <p:sp>
          <p:nvSpPr>
            <p:cNvPr id="7" name="object 7"/>
            <p:cNvSpPr/>
            <p:nvPr/>
          </p:nvSpPr>
          <p:spPr>
            <a:xfrm>
              <a:off x="6341329" y="3183232"/>
              <a:ext cx="2124710" cy="2644775"/>
            </a:xfrm>
            <a:custGeom>
              <a:avLst/>
              <a:gdLst/>
              <a:ahLst/>
              <a:cxnLst/>
              <a:rect l="l" t="t" r="r" b="b"/>
              <a:pathLst>
                <a:path w="2124709" h="2644775">
                  <a:moveTo>
                    <a:pt x="802238" y="2644185"/>
                  </a:moveTo>
                  <a:lnTo>
                    <a:pt x="763059" y="2643599"/>
                  </a:lnTo>
                  <a:lnTo>
                    <a:pt x="723914" y="2641852"/>
                  </a:lnTo>
                  <a:lnTo>
                    <a:pt x="684837" y="2638946"/>
                  </a:lnTo>
                  <a:lnTo>
                    <a:pt x="645865" y="2634883"/>
                  </a:lnTo>
                  <a:lnTo>
                    <a:pt x="607029" y="2629667"/>
                  </a:lnTo>
                  <a:lnTo>
                    <a:pt x="568366" y="2623302"/>
                  </a:lnTo>
                  <a:lnTo>
                    <a:pt x="529908" y="2615795"/>
                  </a:lnTo>
                  <a:lnTo>
                    <a:pt x="491689" y="2607151"/>
                  </a:lnTo>
                  <a:lnTo>
                    <a:pt x="453743" y="2597378"/>
                  </a:lnTo>
                  <a:lnTo>
                    <a:pt x="416104" y="2586485"/>
                  </a:lnTo>
                  <a:lnTo>
                    <a:pt x="378803" y="2574481"/>
                  </a:lnTo>
                  <a:lnTo>
                    <a:pt x="341875" y="2561377"/>
                  </a:lnTo>
                  <a:lnTo>
                    <a:pt x="305352" y="2547185"/>
                  </a:lnTo>
                  <a:lnTo>
                    <a:pt x="269265" y="2531917"/>
                  </a:lnTo>
                  <a:lnTo>
                    <a:pt x="233647" y="2515585"/>
                  </a:lnTo>
                  <a:lnTo>
                    <a:pt x="198528" y="2498206"/>
                  </a:lnTo>
                  <a:lnTo>
                    <a:pt x="163939" y="2479793"/>
                  </a:lnTo>
                  <a:lnTo>
                    <a:pt x="129912" y="2460364"/>
                  </a:lnTo>
                  <a:lnTo>
                    <a:pt x="96475" y="2439934"/>
                  </a:lnTo>
                  <a:lnTo>
                    <a:pt x="63658" y="2418523"/>
                  </a:lnTo>
                  <a:lnTo>
                    <a:pt x="31490" y="2396148"/>
                  </a:lnTo>
                  <a:lnTo>
                    <a:pt x="0" y="2372830"/>
                  </a:lnTo>
                  <a:lnTo>
                    <a:pt x="802420" y="1322092"/>
                  </a:lnTo>
                  <a:lnTo>
                    <a:pt x="802420" y="0"/>
                  </a:lnTo>
                  <a:lnTo>
                    <a:pt x="841600" y="580"/>
                  </a:lnTo>
                  <a:lnTo>
                    <a:pt x="880745" y="2322"/>
                  </a:lnTo>
                  <a:lnTo>
                    <a:pt x="919821" y="5222"/>
                  </a:lnTo>
                  <a:lnTo>
                    <a:pt x="958795" y="9280"/>
                  </a:lnTo>
                  <a:lnTo>
                    <a:pt x="997631" y="14491"/>
                  </a:lnTo>
                  <a:lnTo>
                    <a:pt x="1036295" y="20850"/>
                  </a:lnTo>
                  <a:lnTo>
                    <a:pt x="1074755" y="28352"/>
                  </a:lnTo>
                  <a:lnTo>
                    <a:pt x="1112974" y="36991"/>
                  </a:lnTo>
                  <a:lnTo>
                    <a:pt x="1150921" y="46758"/>
                  </a:lnTo>
                  <a:lnTo>
                    <a:pt x="1188562" y="57646"/>
                  </a:lnTo>
                  <a:lnTo>
                    <a:pt x="1225864" y="69645"/>
                  </a:lnTo>
                  <a:lnTo>
                    <a:pt x="1262794" y="82744"/>
                  </a:lnTo>
                  <a:lnTo>
                    <a:pt x="1299320" y="96931"/>
                  </a:lnTo>
                  <a:lnTo>
                    <a:pt x="1335408" y="112195"/>
                  </a:lnTo>
                  <a:lnTo>
                    <a:pt x="1371029" y="128521"/>
                  </a:lnTo>
                  <a:lnTo>
                    <a:pt x="1406151" y="145896"/>
                  </a:lnTo>
                  <a:lnTo>
                    <a:pt x="1440742" y="164303"/>
                  </a:lnTo>
                  <a:lnTo>
                    <a:pt x="1474772" y="183729"/>
                  </a:lnTo>
                  <a:lnTo>
                    <a:pt x="1508212" y="204153"/>
                  </a:lnTo>
                  <a:lnTo>
                    <a:pt x="1541031" y="225560"/>
                  </a:lnTo>
                  <a:lnTo>
                    <a:pt x="1573202" y="247930"/>
                  </a:lnTo>
                  <a:lnTo>
                    <a:pt x="1604696" y="271244"/>
                  </a:lnTo>
                  <a:lnTo>
                    <a:pt x="1635485" y="295480"/>
                  </a:lnTo>
                  <a:lnTo>
                    <a:pt x="1665542" y="320619"/>
                  </a:lnTo>
                  <a:lnTo>
                    <a:pt x="1694842" y="346637"/>
                  </a:lnTo>
                  <a:lnTo>
                    <a:pt x="1723357" y="373512"/>
                  </a:lnTo>
                  <a:lnTo>
                    <a:pt x="1751063" y="401220"/>
                  </a:lnTo>
                  <a:lnTo>
                    <a:pt x="1777936" y="429737"/>
                  </a:lnTo>
                  <a:lnTo>
                    <a:pt x="1803953" y="459038"/>
                  </a:lnTo>
                  <a:lnTo>
                    <a:pt x="1829089" y="489098"/>
                  </a:lnTo>
                  <a:lnTo>
                    <a:pt x="1853324" y="519888"/>
                  </a:lnTo>
                  <a:lnTo>
                    <a:pt x="1876635" y="551384"/>
                  </a:lnTo>
                  <a:lnTo>
                    <a:pt x="1899003" y="583556"/>
                  </a:lnTo>
                  <a:lnTo>
                    <a:pt x="1920407" y="616377"/>
                  </a:lnTo>
                  <a:lnTo>
                    <a:pt x="1940830" y="649819"/>
                  </a:lnTo>
                  <a:lnTo>
                    <a:pt x="1960253" y="683850"/>
                  </a:lnTo>
                  <a:lnTo>
                    <a:pt x="1978658" y="718442"/>
                  </a:lnTo>
                  <a:lnTo>
                    <a:pt x="1996030" y="753565"/>
                  </a:lnTo>
                  <a:lnTo>
                    <a:pt x="2012354" y="789187"/>
                  </a:lnTo>
                  <a:lnTo>
                    <a:pt x="2027615" y="825277"/>
                  </a:lnTo>
                  <a:lnTo>
                    <a:pt x="2041800" y="861803"/>
                  </a:lnTo>
                  <a:lnTo>
                    <a:pt x="2054896" y="898734"/>
                  </a:lnTo>
                  <a:lnTo>
                    <a:pt x="2066892" y="936037"/>
                  </a:lnTo>
                  <a:lnTo>
                    <a:pt x="2077777" y="973678"/>
                  </a:lnTo>
                  <a:lnTo>
                    <a:pt x="2087542" y="1011626"/>
                  </a:lnTo>
                  <a:lnTo>
                    <a:pt x="2096178" y="1049847"/>
                  </a:lnTo>
                  <a:lnTo>
                    <a:pt x="2103678" y="1088306"/>
                  </a:lnTo>
                  <a:lnTo>
                    <a:pt x="2110035" y="1126971"/>
                  </a:lnTo>
                  <a:lnTo>
                    <a:pt x="2115243" y="1165808"/>
                  </a:lnTo>
                  <a:lnTo>
                    <a:pt x="2119298" y="1204781"/>
                  </a:lnTo>
                  <a:lnTo>
                    <a:pt x="2122196" y="1243858"/>
                  </a:lnTo>
                  <a:lnTo>
                    <a:pt x="2123935" y="1283003"/>
                  </a:lnTo>
                  <a:lnTo>
                    <a:pt x="2124513" y="1322183"/>
                  </a:lnTo>
                  <a:lnTo>
                    <a:pt x="2124366" y="1341773"/>
                  </a:lnTo>
                  <a:lnTo>
                    <a:pt x="2123202" y="1380944"/>
                  </a:lnTo>
                  <a:lnTo>
                    <a:pt x="2120878" y="1420055"/>
                  </a:lnTo>
                  <a:lnTo>
                    <a:pt x="2117396" y="1459088"/>
                  </a:lnTo>
                  <a:lnTo>
                    <a:pt x="2112759" y="1497992"/>
                  </a:lnTo>
                  <a:lnTo>
                    <a:pt x="2106970" y="1536751"/>
                  </a:lnTo>
                  <a:lnTo>
                    <a:pt x="2100037" y="1575312"/>
                  </a:lnTo>
                  <a:lnTo>
                    <a:pt x="2091962" y="1613659"/>
                  </a:lnTo>
                  <a:lnTo>
                    <a:pt x="2082756" y="1651742"/>
                  </a:lnTo>
                  <a:lnTo>
                    <a:pt x="2072423" y="1689544"/>
                  </a:lnTo>
                  <a:lnTo>
                    <a:pt x="2060978" y="1727015"/>
                  </a:lnTo>
                  <a:lnTo>
                    <a:pt x="2048424" y="1764138"/>
                  </a:lnTo>
                  <a:lnTo>
                    <a:pt x="2034778" y="1800864"/>
                  </a:lnTo>
                  <a:lnTo>
                    <a:pt x="2020047" y="1837178"/>
                  </a:lnTo>
                  <a:lnTo>
                    <a:pt x="2004250" y="1873032"/>
                  </a:lnTo>
                  <a:lnTo>
                    <a:pt x="1987393" y="1908410"/>
                  </a:lnTo>
                  <a:lnTo>
                    <a:pt x="1969499" y="1943265"/>
                  </a:lnTo>
                  <a:lnTo>
                    <a:pt x="1950576" y="1977582"/>
                  </a:lnTo>
                  <a:lnTo>
                    <a:pt x="1930649" y="2011315"/>
                  </a:lnTo>
                  <a:lnTo>
                    <a:pt x="1909726" y="2044451"/>
                  </a:lnTo>
                  <a:lnTo>
                    <a:pt x="1887836" y="2076945"/>
                  </a:lnTo>
                  <a:lnTo>
                    <a:pt x="1864987" y="2108782"/>
                  </a:lnTo>
                  <a:lnTo>
                    <a:pt x="1841209" y="2139922"/>
                  </a:lnTo>
                  <a:lnTo>
                    <a:pt x="1816514" y="2170351"/>
                  </a:lnTo>
                  <a:lnTo>
                    <a:pt x="1790934" y="2200027"/>
                  </a:lnTo>
                  <a:lnTo>
                    <a:pt x="1764479" y="2228939"/>
                  </a:lnTo>
                  <a:lnTo>
                    <a:pt x="1737186" y="2257048"/>
                  </a:lnTo>
                  <a:lnTo>
                    <a:pt x="1709065" y="2284341"/>
                  </a:lnTo>
                  <a:lnTo>
                    <a:pt x="1680154" y="2310784"/>
                  </a:lnTo>
                  <a:lnTo>
                    <a:pt x="1650466" y="2336364"/>
                  </a:lnTo>
                  <a:lnTo>
                    <a:pt x="1620039" y="2361047"/>
                  </a:lnTo>
                  <a:lnTo>
                    <a:pt x="1588888" y="2384824"/>
                  </a:lnTo>
                  <a:lnTo>
                    <a:pt x="1557052" y="2407661"/>
                  </a:lnTo>
                  <a:lnTo>
                    <a:pt x="1524547" y="2429550"/>
                  </a:lnTo>
                  <a:lnTo>
                    <a:pt x="1491414" y="2450461"/>
                  </a:lnTo>
                  <a:lnTo>
                    <a:pt x="1457669" y="2470386"/>
                  </a:lnTo>
                  <a:lnTo>
                    <a:pt x="1423356" y="2489297"/>
                  </a:lnTo>
                  <a:lnTo>
                    <a:pt x="1388489" y="2507188"/>
                  </a:lnTo>
                  <a:lnTo>
                    <a:pt x="1353116" y="2524034"/>
                  </a:lnTo>
                  <a:lnTo>
                    <a:pt x="1317251" y="2539827"/>
                  </a:lnTo>
                  <a:lnTo>
                    <a:pt x="1280942" y="2554547"/>
                  </a:lnTo>
                  <a:lnTo>
                    <a:pt x="1244204" y="2568188"/>
                  </a:lnTo>
                  <a:lnTo>
                    <a:pt x="1207087" y="2580732"/>
                  </a:lnTo>
                  <a:lnTo>
                    <a:pt x="1169606" y="2592172"/>
                  </a:lnTo>
                  <a:lnTo>
                    <a:pt x="1131810" y="2602495"/>
                  </a:lnTo>
                  <a:lnTo>
                    <a:pt x="1093717" y="2611695"/>
                  </a:lnTo>
                  <a:lnTo>
                    <a:pt x="1055377" y="2619760"/>
                  </a:lnTo>
                  <a:lnTo>
                    <a:pt x="1016805" y="2626687"/>
                  </a:lnTo>
                  <a:lnTo>
                    <a:pt x="978054" y="2632467"/>
                  </a:lnTo>
                  <a:lnTo>
                    <a:pt x="939140" y="2637097"/>
                  </a:lnTo>
                  <a:lnTo>
                    <a:pt x="900115" y="2640570"/>
                  </a:lnTo>
                  <a:lnTo>
                    <a:pt x="860995" y="2642887"/>
                  </a:lnTo>
                  <a:lnTo>
                    <a:pt x="821832" y="2644042"/>
                  </a:lnTo>
                  <a:lnTo>
                    <a:pt x="802238" y="264418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21662" y="3249749"/>
              <a:ext cx="1322705" cy="2306320"/>
            </a:xfrm>
            <a:custGeom>
              <a:avLst/>
              <a:gdLst/>
              <a:ahLst/>
              <a:cxnLst/>
              <a:rect l="l" t="t" r="r" b="b"/>
              <a:pathLst>
                <a:path w="1322704" h="2306320">
                  <a:moveTo>
                    <a:pt x="519667" y="2306313"/>
                  </a:moveTo>
                  <a:lnTo>
                    <a:pt x="484495" y="2278497"/>
                  </a:lnTo>
                  <a:lnTo>
                    <a:pt x="450287" y="2249503"/>
                  </a:lnTo>
                  <a:lnTo>
                    <a:pt x="417081" y="2219366"/>
                  </a:lnTo>
                  <a:lnTo>
                    <a:pt x="384917" y="2188120"/>
                  </a:lnTo>
                  <a:lnTo>
                    <a:pt x="353830" y="2155802"/>
                  </a:lnTo>
                  <a:lnTo>
                    <a:pt x="323858" y="2122448"/>
                  </a:lnTo>
                  <a:lnTo>
                    <a:pt x="295034" y="2088096"/>
                  </a:lnTo>
                  <a:lnTo>
                    <a:pt x="267392" y="2052787"/>
                  </a:lnTo>
                  <a:lnTo>
                    <a:pt x="240963" y="2016561"/>
                  </a:lnTo>
                  <a:lnTo>
                    <a:pt x="215777" y="1979459"/>
                  </a:lnTo>
                  <a:lnTo>
                    <a:pt x="191865" y="1941525"/>
                  </a:lnTo>
                  <a:lnTo>
                    <a:pt x="169252" y="1902801"/>
                  </a:lnTo>
                  <a:lnTo>
                    <a:pt x="147966" y="1863333"/>
                  </a:lnTo>
                  <a:lnTo>
                    <a:pt x="128031" y="1823165"/>
                  </a:lnTo>
                  <a:lnTo>
                    <a:pt x="109469" y="1782345"/>
                  </a:lnTo>
                  <a:lnTo>
                    <a:pt x="92302" y="1740918"/>
                  </a:lnTo>
                  <a:lnTo>
                    <a:pt x="76550" y="1698934"/>
                  </a:lnTo>
                  <a:lnTo>
                    <a:pt x="62231" y="1656439"/>
                  </a:lnTo>
                  <a:lnTo>
                    <a:pt x="49361" y="1613483"/>
                  </a:lnTo>
                  <a:lnTo>
                    <a:pt x="37956" y="1570115"/>
                  </a:lnTo>
                  <a:lnTo>
                    <a:pt x="28027" y="1526386"/>
                  </a:lnTo>
                  <a:lnTo>
                    <a:pt x="19588" y="1482345"/>
                  </a:lnTo>
                  <a:lnTo>
                    <a:pt x="12646" y="1438043"/>
                  </a:lnTo>
                  <a:lnTo>
                    <a:pt x="7212" y="1393531"/>
                  </a:lnTo>
                  <a:lnTo>
                    <a:pt x="3289" y="1348860"/>
                  </a:lnTo>
                  <a:lnTo>
                    <a:pt x="885" y="1304082"/>
                  </a:lnTo>
                  <a:lnTo>
                    <a:pt x="0" y="1259249"/>
                  </a:lnTo>
                  <a:lnTo>
                    <a:pt x="127" y="1236830"/>
                  </a:lnTo>
                  <a:lnTo>
                    <a:pt x="1524" y="1192003"/>
                  </a:lnTo>
                  <a:lnTo>
                    <a:pt x="4439" y="1147262"/>
                  </a:lnTo>
                  <a:lnTo>
                    <a:pt x="8871" y="1102633"/>
                  </a:lnTo>
                  <a:lnTo>
                    <a:pt x="14812" y="1058192"/>
                  </a:lnTo>
                  <a:lnTo>
                    <a:pt x="22259" y="1013966"/>
                  </a:lnTo>
                  <a:lnTo>
                    <a:pt x="31199" y="970030"/>
                  </a:lnTo>
                  <a:lnTo>
                    <a:pt x="41627" y="926410"/>
                  </a:lnTo>
                  <a:lnTo>
                    <a:pt x="53524" y="883182"/>
                  </a:lnTo>
                  <a:lnTo>
                    <a:pt x="66885" y="840369"/>
                  </a:lnTo>
                  <a:lnTo>
                    <a:pt x="81685" y="798047"/>
                  </a:lnTo>
                  <a:lnTo>
                    <a:pt x="97917" y="756238"/>
                  </a:lnTo>
                  <a:lnTo>
                    <a:pt x="115553" y="715016"/>
                  </a:lnTo>
                  <a:lnTo>
                    <a:pt x="134582" y="674404"/>
                  </a:lnTo>
                  <a:lnTo>
                    <a:pt x="154971" y="634472"/>
                  </a:lnTo>
                  <a:lnTo>
                    <a:pt x="176709" y="595244"/>
                  </a:lnTo>
                  <a:lnTo>
                    <a:pt x="199758" y="556786"/>
                  </a:lnTo>
                  <a:lnTo>
                    <a:pt x="224105" y="519121"/>
                  </a:lnTo>
                  <a:lnTo>
                    <a:pt x="249708" y="482314"/>
                  </a:lnTo>
                  <a:lnTo>
                    <a:pt x="276552" y="446387"/>
                  </a:lnTo>
                  <a:lnTo>
                    <a:pt x="304592" y="411400"/>
                  </a:lnTo>
                  <a:lnTo>
                    <a:pt x="333810" y="377375"/>
                  </a:lnTo>
                  <a:lnTo>
                    <a:pt x="364156" y="344369"/>
                  </a:lnTo>
                  <a:lnTo>
                    <a:pt x="395613" y="312402"/>
                  </a:lnTo>
                  <a:lnTo>
                    <a:pt x="428127" y="281530"/>
                  </a:lnTo>
                  <a:lnTo>
                    <a:pt x="461679" y="251769"/>
                  </a:lnTo>
                  <a:lnTo>
                    <a:pt x="496211" y="223172"/>
                  </a:lnTo>
                  <a:lnTo>
                    <a:pt x="531703" y="195754"/>
                  </a:lnTo>
                  <a:lnTo>
                    <a:pt x="568094" y="169563"/>
                  </a:lnTo>
                  <a:lnTo>
                    <a:pt x="605363" y="144614"/>
                  </a:lnTo>
                  <a:lnTo>
                    <a:pt x="643445" y="120950"/>
                  </a:lnTo>
                  <a:lnTo>
                    <a:pt x="682320" y="98585"/>
                  </a:lnTo>
                  <a:lnTo>
                    <a:pt x="721919" y="77557"/>
                  </a:lnTo>
                  <a:lnTo>
                    <a:pt x="762220" y="57878"/>
                  </a:lnTo>
                  <a:lnTo>
                    <a:pt x="803154" y="39583"/>
                  </a:lnTo>
                  <a:lnTo>
                    <a:pt x="844696" y="22681"/>
                  </a:lnTo>
                  <a:lnTo>
                    <a:pt x="886775" y="7203"/>
                  </a:lnTo>
                  <a:lnTo>
                    <a:pt x="908012" y="0"/>
                  </a:lnTo>
                  <a:lnTo>
                    <a:pt x="1322088" y="1255575"/>
                  </a:lnTo>
                  <a:lnTo>
                    <a:pt x="519667" y="2306313"/>
                  </a:lnTo>
                  <a:close/>
                </a:path>
              </a:pathLst>
            </a:custGeom>
            <a:solidFill>
              <a:srgbClr val="EC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9674" y="3183232"/>
              <a:ext cx="414655" cy="1322705"/>
            </a:xfrm>
            <a:custGeom>
              <a:avLst/>
              <a:gdLst/>
              <a:ahLst/>
              <a:cxnLst/>
              <a:rect l="l" t="t" r="r" b="b"/>
              <a:pathLst>
                <a:path w="414654" h="1322704">
                  <a:moveTo>
                    <a:pt x="414075" y="1322092"/>
                  </a:moveTo>
                  <a:lnTo>
                    <a:pt x="0" y="66516"/>
                  </a:lnTo>
                  <a:lnTo>
                    <a:pt x="50590" y="50926"/>
                  </a:lnTo>
                  <a:lnTo>
                    <a:pt x="101515" y="37415"/>
                  </a:lnTo>
                  <a:lnTo>
                    <a:pt x="152773" y="25983"/>
                  </a:lnTo>
                  <a:lnTo>
                    <a:pt x="204366" y="16629"/>
                  </a:lnTo>
                  <a:lnTo>
                    <a:pt x="256292" y="9353"/>
                  </a:lnTo>
                  <a:lnTo>
                    <a:pt x="308553" y="4157"/>
                  </a:lnTo>
                  <a:lnTo>
                    <a:pt x="361147" y="1039"/>
                  </a:lnTo>
                  <a:lnTo>
                    <a:pt x="414075" y="0"/>
                  </a:lnTo>
                  <a:lnTo>
                    <a:pt x="414075" y="1322092"/>
                  </a:lnTo>
                  <a:close/>
                </a:path>
              </a:pathLst>
            </a:custGeom>
            <a:solidFill>
              <a:srgbClr val="2EFF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7478" y="4939443"/>
              <a:ext cx="240029" cy="42545"/>
            </a:xfrm>
            <a:custGeom>
              <a:avLst/>
              <a:gdLst/>
              <a:ahLst/>
              <a:cxnLst/>
              <a:rect l="l" t="t" r="r" b="b"/>
              <a:pathLst>
                <a:path w="240029" h="42545">
                  <a:moveTo>
                    <a:pt x="0" y="0"/>
                  </a:moveTo>
                  <a:lnTo>
                    <a:pt x="125241" y="42353"/>
                  </a:lnTo>
                  <a:lnTo>
                    <a:pt x="239541" y="42353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62743" y="4258356"/>
              <a:ext cx="245110" cy="22225"/>
            </a:xfrm>
            <a:custGeom>
              <a:avLst/>
              <a:gdLst/>
              <a:ahLst/>
              <a:cxnLst/>
              <a:rect l="l" t="t" r="r" b="b"/>
              <a:pathLst>
                <a:path w="245110" h="22225">
                  <a:moveTo>
                    <a:pt x="244674" y="21952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93546" y="3036797"/>
              <a:ext cx="135890" cy="130810"/>
            </a:xfrm>
            <a:custGeom>
              <a:avLst/>
              <a:gdLst/>
              <a:ahLst/>
              <a:cxnLst/>
              <a:rect l="l" t="t" r="r" b="b"/>
              <a:pathLst>
                <a:path w="135890" h="130810">
                  <a:moveTo>
                    <a:pt x="135269" y="130535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92420" y="4842259"/>
            <a:ext cx="768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spc="-10" dirty="0">
                <a:solidFill>
                  <a:srgbClr val="1A1A1A"/>
                </a:solidFill>
                <a:latin typeface="Segoe UI"/>
                <a:cs typeface="Segoe UI"/>
              </a:rPr>
              <a:t>60.38%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8546" y="4118818"/>
            <a:ext cx="768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spc="-10" dirty="0">
                <a:solidFill>
                  <a:srgbClr val="1A1A1A"/>
                </a:solidFill>
                <a:latin typeface="Segoe UI"/>
                <a:cs typeface="Segoe UI"/>
              </a:rPr>
              <a:t>34.55%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3770" y="2897260"/>
            <a:ext cx="6445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i="1" spc="-10" dirty="0">
                <a:solidFill>
                  <a:srgbClr val="1A1A1A"/>
                </a:solidFill>
                <a:latin typeface="Segoe UI"/>
                <a:cs typeface="Segoe UI"/>
              </a:rPr>
              <a:t>5.07%</a:t>
            </a:r>
            <a:endParaRPr sz="17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4999" y="4158996"/>
            <a:ext cx="96557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94999" y="4463796"/>
            <a:ext cx="96557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94999" y="4768596"/>
            <a:ext cx="96557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309590" y="3997325"/>
            <a:ext cx="100774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4170">
              <a:lnSpc>
                <a:spcPct val="1333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1A1A1A"/>
                </a:solidFill>
                <a:latin typeface="Trebuchet MS"/>
                <a:cs typeface="Trebuchet MS"/>
              </a:rPr>
              <a:t>Male </a:t>
            </a:r>
            <a:r>
              <a:rPr sz="1500" b="1" spc="-25" dirty="0">
                <a:solidFill>
                  <a:srgbClr val="1A1A1A"/>
                </a:solidFill>
                <a:latin typeface="Trebuchet MS"/>
                <a:cs typeface="Trebuchet MS"/>
              </a:rPr>
              <a:t>Female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b="1" dirty="0">
                <a:solidFill>
                  <a:srgbClr val="1A1A1A"/>
                </a:solidFill>
                <a:latin typeface="Trebuchet MS"/>
                <a:cs typeface="Trebuchet MS"/>
              </a:rPr>
              <a:t>Non-</a:t>
            </a:r>
            <a:r>
              <a:rPr sz="1500" b="1" spc="-10" dirty="0">
                <a:solidFill>
                  <a:srgbClr val="1A1A1A"/>
                </a:solidFill>
                <a:latin typeface="Trebuchet MS"/>
                <a:cs typeface="Trebuchet MS"/>
              </a:rPr>
              <a:t>binary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8918" y="849659"/>
            <a:ext cx="345430" cy="29542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82675" y="75882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(1)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82675" y="1168400"/>
            <a:ext cx="844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1405" algn="l"/>
              </a:tabLst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Who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prefers</a:t>
            </a:r>
            <a:r>
              <a:rPr b="0" spc="-2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energy</a:t>
            </a:r>
            <a:r>
              <a:rPr b="0" spc="-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20" dirty="0">
                <a:solidFill>
                  <a:srgbClr val="252423"/>
                </a:solidFill>
                <a:latin typeface="Segoe UI Symbol"/>
                <a:cs typeface="Segoe UI Symbol"/>
              </a:rPr>
              <a:t>drink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more?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	</a:t>
            </a:r>
            <a:r>
              <a:rPr b="0" spc="-35" dirty="0">
                <a:solidFill>
                  <a:srgbClr val="252423"/>
                </a:solidFill>
                <a:latin typeface="Segoe UI Symbol"/>
                <a:cs typeface="Segoe UI Symbol"/>
              </a:rPr>
              <a:t>(male/female/non</a:t>
            </a:r>
            <a:r>
              <a:rPr b="0" spc="-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binary?)</a:t>
            </a: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3900" y="2381250"/>
            <a:ext cx="3543300" cy="168592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464550" y="2543162"/>
            <a:ext cx="316103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So,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answer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b="1" spc="-20" dirty="0">
                <a:solidFill>
                  <a:srgbClr val="D5454F"/>
                </a:solidFill>
                <a:latin typeface="Comic Sans MS"/>
                <a:cs typeface="Comic Sans MS"/>
              </a:rPr>
              <a:t>male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with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60%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you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see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in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Pie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Chart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-71"/>
            <a:ext cx="12649200" cy="7315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33550" y="2133600"/>
            <a:ext cx="10582275" cy="4457700"/>
            <a:chOff x="1733550" y="2133600"/>
            <a:chExt cx="10582275" cy="44577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550" y="2133600"/>
              <a:ext cx="8696325" cy="445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1575" y="4229100"/>
              <a:ext cx="3524250" cy="1828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5926" y="2794007"/>
              <a:ext cx="2888615" cy="2022475"/>
            </a:xfrm>
            <a:custGeom>
              <a:avLst/>
              <a:gdLst/>
              <a:ahLst/>
              <a:cxnLst/>
              <a:rect l="l" t="t" r="r" b="b"/>
              <a:pathLst>
                <a:path w="2888615" h="2022475">
                  <a:moveTo>
                    <a:pt x="0" y="0"/>
                  </a:moveTo>
                  <a:lnTo>
                    <a:pt x="2888372" y="2022460"/>
                  </a:lnTo>
                </a:path>
              </a:pathLst>
            </a:custGeom>
            <a:ln w="38100">
              <a:solidFill>
                <a:srgbClr val="E70E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100" y="542925"/>
            <a:ext cx="7134225" cy="127635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19350" y="6110287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38100">
            <a:solidFill>
              <a:srgbClr val="E70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3225" y="2562225"/>
            <a:ext cx="2924174" cy="14954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59364" y="6095922"/>
            <a:ext cx="892866" cy="1735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47718" y="5768975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19-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30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3798" y="5768975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31-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45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47146" y="5754060"/>
            <a:ext cx="926465" cy="5289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15-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18</a:t>
            </a:r>
            <a:endParaRPr sz="15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latin typeface="Calibri"/>
                <a:cs typeface="Calibri"/>
              </a:rPr>
              <a:t>Age-</a:t>
            </a:r>
            <a:r>
              <a:rPr sz="1600" spc="-10" dirty="0">
                <a:latin typeface="Calibri"/>
                <a:cs typeface="Calibri"/>
              </a:rPr>
              <a:t>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5959" y="5768975"/>
            <a:ext cx="5410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Segoe UI"/>
                <a:cs typeface="Segoe UI"/>
              </a:rPr>
              <a:t>46-</a:t>
            </a: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65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12704" y="5768975"/>
            <a:ext cx="379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1A1A1A"/>
                </a:solidFill>
                <a:latin typeface="Segoe UI"/>
                <a:cs typeface="Segoe UI"/>
              </a:rPr>
              <a:t>65+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5687" y="4578058"/>
            <a:ext cx="1001394" cy="1165860"/>
          </a:xfrm>
          <a:custGeom>
            <a:avLst/>
            <a:gdLst/>
            <a:ahLst/>
            <a:cxnLst/>
            <a:rect l="l" t="t" r="r" b="b"/>
            <a:pathLst>
              <a:path w="1001395" h="1165860">
                <a:moveTo>
                  <a:pt x="1001110" y="1165517"/>
                </a:moveTo>
                <a:lnTo>
                  <a:pt x="0" y="1165517"/>
                </a:lnTo>
                <a:lnTo>
                  <a:pt x="0" y="0"/>
                </a:lnTo>
                <a:lnTo>
                  <a:pt x="1001110" y="0"/>
                </a:lnTo>
                <a:lnTo>
                  <a:pt x="1001110" y="1165517"/>
                </a:lnTo>
                <a:close/>
              </a:path>
            </a:pathLst>
          </a:custGeom>
          <a:solidFill>
            <a:srgbClr val="670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91768" y="5013655"/>
            <a:ext cx="1001394" cy="730250"/>
          </a:xfrm>
          <a:custGeom>
            <a:avLst/>
            <a:gdLst/>
            <a:ahLst/>
            <a:cxnLst/>
            <a:rect l="l" t="t" r="r" b="b"/>
            <a:pathLst>
              <a:path w="1001395" h="730250">
                <a:moveTo>
                  <a:pt x="1001110" y="729919"/>
                </a:moveTo>
                <a:lnTo>
                  <a:pt x="0" y="729919"/>
                </a:lnTo>
                <a:lnTo>
                  <a:pt x="0" y="0"/>
                </a:lnTo>
                <a:lnTo>
                  <a:pt x="1001110" y="0"/>
                </a:lnTo>
                <a:lnTo>
                  <a:pt x="1001110" y="729919"/>
                </a:lnTo>
                <a:close/>
              </a:path>
            </a:pathLst>
          </a:custGeom>
          <a:solidFill>
            <a:srgbClr val="FF0F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87848" y="5534605"/>
            <a:ext cx="1001394" cy="209550"/>
          </a:xfrm>
          <a:custGeom>
            <a:avLst/>
            <a:gdLst/>
            <a:ahLst/>
            <a:cxnLst/>
            <a:rect l="l" t="t" r="r" b="b"/>
            <a:pathLst>
              <a:path w="1001395" h="209550">
                <a:moveTo>
                  <a:pt x="1001110" y="208968"/>
                </a:moveTo>
                <a:lnTo>
                  <a:pt x="0" y="208968"/>
                </a:lnTo>
                <a:lnTo>
                  <a:pt x="0" y="0"/>
                </a:lnTo>
                <a:lnTo>
                  <a:pt x="1001110" y="0"/>
                </a:lnTo>
                <a:lnTo>
                  <a:pt x="1001110" y="208968"/>
                </a:lnTo>
                <a:close/>
              </a:path>
            </a:pathLst>
          </a:custGeom>
          <a:solidFill>
            <a:srgbClr val="FFE3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3928" y="5650372"/>
            <a:ext cx="1001394" cy="93345"/>
          </a:xfrm>
          <a:custGeom>
            <a:avLst/>
            <a:gdLst/>
            <a:ahLst/>
            <a:cxnLst/>
            <a:rect l="l" t="t" r="r" b="b"/>
            <a:pathLst>
              <a:path w="1001395" h="93345">
                <a:moveTo>
                  <a:pt x="1001110" y="93202"/>
                </a:moveTo>
                <a:lnTo>
                  <a:pt x="0" y="93202"/>
                </a:lnTo>
                <a:lnTo>
                  <a:pt x="0" y="0"/>
                </a:lnTo>
                <a:lnTo>
                  <a:pt x="1001110" y="0"/>
                </a:lnTo>
                <a:lnTo>
                  <a:pt x="1001110" y="932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99607" y="3035808"/>
            <a:ext cx="1001394" cy="2708275"/>
          </a:xfrm>
          <a:prstGeom prst="rect">
            <a:avLst/>
          </a:prstGeom>
          <a:solidFill>
            <a:srgbClr val="32F0EC"/>
          </a:solidFill>
        </p:spPr>
        <p:txBody>
          <a:bodyPr vert="horz" wrap="square" lIns="0" tIns="5969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47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5.5K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72802" y="4285989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2.4K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8882" y="4721586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1.5K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4962" y="5242538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0.4K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61043" y="5358304"/>
            <a:ext cx="447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2E6426"/>
                </a:solidFill>
                <a:latin typeface="Segoe UI"/>
                <a:cs typeface="Segoe UI"/>
              </a:rPr>
              <a:t>0.2K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92575" y="2806700"/>
            <a:ext cx="855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E70E2B"/>
                </a:solidFill>
                <a:latin typeface="Segoe UI"/>
                <a:cs typeface="Segoe UI"/>
              </a:rPr>
              <a:t>90%+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31025" y="2752712"/>
            <a:ext cx="261175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Answer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 </a:t>
            </a:r>
            <a:r>
              <a:rPr sz="2000" b="1" u="sng" dirty="0">
                <a:solidFill>
                  <a:srgbClr val="D5454F"/>
                </a:solidFill>
                <a:uFill>
                  <a:solidFill>
                    <a:srgbClr val="D5454F"/>
                  </a:solidFill>
                </a:uFill>
                <a:latin typeface="Comic Sans MS"/>
                <a:cs typeface="Comic Sans MS"/>
              </a:rPr>
              <a:t>19-30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with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more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5.5k,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91094" y="4382001"/>
            <a:ext cx="306705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More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than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90%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population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belongs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to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the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age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group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between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15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and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45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years.</a:t>
            </a:r>
            <a:endParaRPr sz="2000" dirty="0">
              <a:latin typeface="Comic Sans MS"/>
              <a:cs typeface="Comic Sans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568" y="802034"/>
            <a:ext cx="345430" cy="29542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9325" y="711200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(1)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34008" y="1120775"/>
            <a:ext cx="656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b.</a:t>
            </a:r>
            <a:r>
              <a:rPr b="0" spc="1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</a:t>
            </a:r>
            <a:r>
              <a:rPr b="0" spc="2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age</a:t>
            </a:r>
            <a:r>
              <a:rPr b="0" spc="1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group</a:t>
            </a:r>
            <a:r>
              <a:rPr b="0" spc="2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prefers</a:t>
            </a:r>
            <a:r>
              <a:rPr b="0" spc="1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energy</a:t>
            </a:r>
            <a:r>
              <a:rPr b="0" spc="2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drinks</a:t>
            </a:r>
            <a:r>
              <a:rPr b="0" spc="1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more?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050" y="752475"/>
            <a:ext cx="8829675" cy="1266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193" y="1021109"/>
            <a:ext cx="345430" cy="29542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38250" y="2438400"/>
            <a:ext cx="8924925" cy="4076700"/>
            <a:chOff x="1238250" y="2438400"/>
            <a:chExt cx="8924925" cy="40767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250" y="2438400"/>
              <a:ext cx="8924925" cy="4076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425" y="3371850"/>
              <a:ext cx="2914649" cy="14954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96950" y="9302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Segoe UI Symbol"/>
                <a:cs typeface="Segoe UI Symbol"/>
              </a:rPr>
              <a:t>(1)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6950" y="1339850"/>
            <a:ext cx="815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10" dirty="0">
                <a:solidFill>
                  <a:srgbClr val="252423"/>
                </a:solidFill>
                <a:latin typeface="Segoe UI Symbol"/>
                <a:cs typeface="Segoe UI Symbol"/>
              </a:rPr>
              <a:t>c.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Which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type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of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marketing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65" dirty="0">
                <a:solidFill>
                  <a:srgbClr val="252423"/>
                </a:solidFill>
                <a:latin typeface="Segoe UI Symbol"/>
                <a:cs typeface="Segoe UI Symbol"/>
              </a:rPr>
              <a:t>reaches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the</a:t>
            </a:r>
            <a:r>
              <a:rPr b="0" spc="-4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most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Youth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(15-</a:t>
            </a:r>
            <a:r>
              <a:rPr b="0" spc="-20" dirty="0">
                <a:solidFill>
                  <a:srgbClr val="252423"/>
                </a:solidFill>
                <a:latin typeface="Segoe UI Symbol"/>
                <a:cs typeface="Segoe UI Symbol"/>
              </a:rPr>
              <a:t>30)?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07225" y="3457562"/>
            <a:ext cx="2524760" cy="730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712595">
              <a:lnSpc>
                <a:spcPct val="100000"/>
              </a:lnSpc>
              <a:spcBef>
                <a:spcPts val="475"/>
              </a:spcBef>
            </a:pP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ne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D5454F"/>
                </a:solidFill>
                <a:latin typeface="Comic Sans MS"/>
                <a:cs typeface="Comic Sans MS"/>
              </a:rPr>
              <a:t>ads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For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age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group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of</a:t>
            </a:r>
            <a:endParaRPr sz="2000">
              <a:latin typeface="Comic Sans MS"/>
              <a:cs typeface="Comic Sans M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444625" y="2818039"/>
          <a:ext cx="7311389" cy="3048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Online </a:t>
                      </a:r>
                      <a:r>
                        <a:rPr sz="1500" b="1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ads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EBE18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i="1" spc="-20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3373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7160" marB="0">
                    <a:solidFill>
                      <a:srgbClr val="2EBE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TV</a:t>
                      </a:r>
                      <a:r>
                        <a:rPr sz="1500" b="1" spc="4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commercials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6ABE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781050" algn="l"/>
                        </a:tabLst>
                      </a:pPr>
                      <a:r>
                        <a:rPr sz="2400" b="1" i="1" spc="-30" baseline="-6944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1785</a:t>
                      </a:r>
                      <a:r>
                        <a:rPr sz="2400" b="1" i="1" baseline="-6944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	</a:t>
                      </a:r>
                      <a:r>
                        <a:rPr sz="200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Answer</a:t>
                      </a:r>
                      <a:r>
                        <a:rPr sz="2000" spc="-15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dirty="0">
                          <a:solidFill>
                            <a:srgbClr val="252423"/>
                          </a:solidFill>
                          <a:latin typeface="Comic Sans MS"/>
                          <a:cs typeface="Comic Sans MS"/>
                        </a:rPr>
                        <a:t>is </a:t>
                      </a:r>
                      <a:r>
                        <a:rPr sz="2000" b="1" spc="-20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Onli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Other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BED9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BED9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i="1" spc="-25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702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000" b="1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15-</a:t>
                      </a:r>
                      <a:r>
                        <a:rPr sz="2000" b="1" spc="-25" dirty="0">
                          <a:solidFill>
                            <a:srgbClr val="D5454F"/>
                          </a:solidFill>
                          <a:latin typeface="Comic Sans MS"/>
                          <a:cs typeface="Comic Sans MS"/>
                        </a:rPr>
                        <a:t>30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1257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Outdoor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billboards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F8117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F8117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i="1" spc="-25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702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R="78740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500" b="1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Print</a:t>
                      </a:r>
                      <a:r>
                        <a:rPr sz="1500" b="1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media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i="1" spc="-25" dirty="0">
                          <a:solidFill>
                            <a:srgbClr val="2E6426"/>
                          </a:solidFill>
                          <a:latin typeface="Segoe UI"/>
                          <a:cs typeface="Segoe UI"/>
                        </a:rPr>
                        <a:t>446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2550" y="628650"/>
            <a:ext cx="9296400" cy="15621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85950" y="2552700"/>
            <a:ext cx="8467725" cy="3867150"/>
            <a:chOff x="1885950" y="2552700"/>
            <a:chExt cx="8467725" cy="38671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950" y="2552700"/>
              <a:ext cx="8467725" cy="38671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1887" y="3075181"/>
              <a:ext cx="6713220" cy="502284"/>
            </a:xfrm>
            <a:custGeom>
              <a:avLst/>
              <a:gdLst/>
              <a:ahLst/>
              <a:cxnLst/>
              <a:rect l="l" t="t" r="r" b="b"/>
              <a:pathLst>
                <a:path w="6713220" h="502285">
                  <a:moveTo>
                    <a:pt x="6712687" y="501804"/>
                  </a:moveTo>
                  <a:lnTo>
                    <a:pt x="0" y="501804"/>
                  </a:lnTo>
                  <a:lnTo>
                    <a:pt x="0" y="0"/>
                  </a:lnTo>
                  <a:lnTo>
                    <a:pt x="6712687" y="0"/>
                  </a:lnTo>
                  <a:lnTo>
                    <a:pt x="6712687" y="501804"/>
                  </a:lnTo>
                  <a:close/>
                </a:path>
              </a:pathLst>
            </a:custGeom>
            <a:solidFill>
              <a:srgbClr val="34D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5229" y="3632742"/>
              <a:ext cx="4366260" cy="502284"/>
            </a:xfrm>
            <a:custGeom>
              <a:avLst/>
              <a:gdLst/>
              <a:ahLst/>
              <a:cxnLst/>
              <a:rect l="l" t="t" r="r" b="b"/>
              <a:pathLst>
                <a:path w="4366259" h="502285">
                  <a:moveTo>
                    <a:pt x="4366003" y="501804"/>
                  </a:moveTo>
                  <a:lnTo>
                    <a:pt x="0" y="501804"/>
                  </a:lnTo>
                  <a:lnTo>
                    <a:pt x="0" y="0"/>
                  </a:lnTo>
                  <a:lnTo>
                    <a:pt x="4366003" y="0"/>
                  </a:lnTo>
                  <a:lnTo>
                    <a:pt x="4366003" y="501804"/>
                  </a:lnTo>
                  <a:close/>
                </a:path>
              </a:pathLst>
            </a:custGeom>
            <a:solidFill>
              <a:srgbClr val="914A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0616" y="4190303"/>
              <a:ext cx="3475354" cy="502284"/>
            </a:xfrm>
            <a:custGeom>
              <a:avLst/>
              <a:gdLst/>
              <a:ahLst/>
              <a:cxnLst/>
              <a:rect l="l" t="t" r="r" b="b"/>
              <a:pathLst>
                <a:path w="3475354" h="502285">
                  <a:moveTo>
                    <a:pt x="3475228" y="501804"/>
                  </a:moveTo>
                  <a:lnTo>
                    <a:pt x="0" y="501804"/>
                  </a:lnTo>
                  <a:lnTo>
                    <a:pt x="0" y="0"/>
                  </a:lnTo>
                  <a:lnTo>
                    <a:pt x="3475228" y="0"/>
                  </a:lnTo>
                  <a:lnTo>
                    <a:pt x="3475228" y="501804"/>
                  </a:lnTo>
                  <a:close/>
                </a:path>
              </a:pathLst>
            </a:custGeom>
            <a:solidFill>
              <a:srgbClr val="4F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40345" y="4747864"/>
              <a:ext cx="2675890" cy="502284"/>
            </a:xfrm>
            <a:custGeom>
              <a:avLst/>
              <a:gdLst/>
              <a:ahLst/>
              <a:cxnLst/>
              <a:rect l="l" t="t" r="r" b="b"/>
              <a:pathLst>
                <a:path w="2675890" h="502285">
                  <a:moveTo>
                    <a:pt x="2675771" y="501804"/>
                  </a:moveTo>
                  <a:lnTo>
                    <a:pt x="0" y="501804"/>
                  </a:lnTo>
                  <a:lnTo>
                    <a:pt x="0" y="0"/>
                  </a:lnTo>
                  <a:lnTo>
                    <a:pt x="2675771" y="0"/>
                  </a:lnTo>
                  <a:lnTo>
                    <a:pt x="2675771" y="501804"/>
                  </a:lnTo>
                  <a:close/>
                </a:path>
              </a:pathLst>
            </a:custGeom>
            <a:solidFill>
              <a:srgbClr val="C25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3300" y="3183903"/>
            <a:ext cx="808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Caffeine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3300" y="3741463"/>
            <a:ext cx="7969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Vitamins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3300" y="4299025"/>
            <a:ext cx="5556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Sugar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300" y="4856586"/>
            <a:ext cx="7632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1A1A1A"/>
                </a:solidFill>
                <a:latin typeface="Comic Sans MS"/>
                <a:cs typeface="Comic Sans MS"/>
              </a:rPr>
              <a:t>Guarana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7513" y="3203846"/>
            <a:ext cx="681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38.96%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7513" y="3761406"/>
            <a:ext cx="681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25.34%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7513" y="4318968"/>
            <a:ext cx="681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20.17%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7513" y="4876529"/>
            <a:ext cx="681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spc="-10" dirty="0">
                <a:solidFill>
                  <a:srgbClr val="1C25B9"/>
                </a:solidFill>
                <a:latin typeface="Segoe UI"/>
                <a:cs typeface="Segoe UI"/>
              </a:rPr>
              <a:t>15.53%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8450" y="68262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252423"/>
                </a:solidFill>
                <a:latin typeface="Segoe UI Symbol"/>
                <a:cs typeface="Segoe UI Symbol"/>
              </a:rPr>
              <a:t>(2)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68450" y="1048385"/>
            <a:ext cx="827659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spc="120" dirty="0">
                <a:solidFill>
                  <a:srgbClr val="252423"/>
                </a:solidFill>
                <a:latin typeface="Segoe UI Symbol"/>
                <a:cs typeface="Segoe UI Symbol"/>
              </a:rPr>
              <a:t>a.</a:t>
            </a:r>
            <a:r>
              <a:rPr b="0" spc="-5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What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are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the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preferred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ingredients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of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energy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drinks</a:t>
            </a:r>
            <a:r>
              <a:rPr b="0" spc="-4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among respondents?</a:t>
            </a: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1075" y="4133850"/>
            <a:ext cx="3657600" cy="2286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816975" y="4238612"/>
            <a:ext cx="279082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Caffeine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252423"/>
                </a:solidFill>
                <a:latin typeface="Comic Sans MS"/>
                <a:cs typeface="Comic Sans MS"/>
              </a:rPr>
              <a:t>most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preferred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ingredient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in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16975" y="4991163"/>
            <a:ext cx="3409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energy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drinks,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while </a:t>
            </a:r>
            <a:r>
              <a:rPr sz="2000" spc="-10" dirty="0">
                <a:solidFill>
                  <a:srgbClr val="D5454F"/>
                </a:solidFill>
                <a:latin typeface="Comic Sans MS"/>
                <a:cs typeface="Comic Sans MS"/>
              </a:rPr>
              <a:t>Guarana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16975" y="5343588"/>
            <a:ext cx="269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is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least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preferred.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54" y="-38118"/>
            <a:ext cx="12629146" cy="73533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8775" y="2305050"/>
            <a:ext cx="8677275" cy="4324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8275" y="533400"/>
            <a:ext cx="9286875" cy="15525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840496" y="2457450"/>
            <a:ext cx="6580505" cy="3470910"/>
            <a:chOff x="5840496" y="2457450"/>
            <a:chExt cx="6580505" cy="34709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9225" y="2457450"/>
              <a:ext cx="3381374" cy="33337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85778" y="2997114"/>
              <a:ext cx="2750820" cy="1319530"/>
            </a:xfrm>
            <a:custGeom>
              <a:avLst/>
              <a:gdLst/>
              <a:ahLst/>
              <a:cxnLst/>
              <a:rect l="l" t="t" r="r" b="b"/>
              <a:pathLst>
                <a:path w="2750820" h="1319529">
                  <a:moveTo>
                    <a:pt x="2172612" y="1319084"/>
                  </a:moveTo>
                  <a:lnTo>
                    <a:pt x="2162545" y="1268504"/>
                  </a:lnTo>
                  <a:lnTo>
                    <a:pt x="2149528" y="1218595"/>
                  </a:lnTo>
                  <a:lnTo>
                    <a:pt x="2133607" y="1169535"/>
                  </a:lnTo>
                  <a:lnTo>
                    <a:pt x="2114838" y="1121499"/>
                  </a:lnTo>
                  <a:lnTo>
                    <a:pt x="2093286" y="1074646"/>
                  </a:lnTo>
                  <a:lnTo>
                    <a:pt x="2069020" y="1029132"/>
                  </a:lnTo>
                  <a:lnTo>
                    <a:pt x="2042127" y="985119"/>
                  </a:lnTo>
                  <a:lnTo>
                    <a:pt x="2012703" y="942764"/>
                  </a:lnTo>
                  <a:lnTo>
                    <a:pt x="1980847" y="902207"/>
                  </a:lnTo>
                  <a:lnTo>
                    <a:pt x="1946663" y="863582"/>
                  </a:lnTo>
                  <a:lnTo>
                    <a:pt x="1910273" y="827029"/>
                  </a:lnTo>
                  <a:lnTo>
                    <a:pt x="1871807" y="792677"/>
                  </a:lnTo>
                  <a:lnTo>
                    <a:pt x="1831393" y="760639"/>
                  </a:lnTo>
                  <a:lnTo>
                    <a:pt x="1789165" y="731022"/>
                  </a:lnTo>
                  <a:lnTo>
                    <a:pt x="1745272" y="703933"/>
                  </a:lnTo>
                  <a:lnTo>
                    <a:pt x="1699873" y="679466"/>
                  </a:lnTo>
                  <a:lnTo>
                    <a:pt x="1653117" y="657704"/>
                  </a:lnTo>
                  <a:lnTo>
                    <a:pt x="1605159" y="638718"/>
                  </a:lnTo>
                  <a:lnTo>
                    <a:pt x="1556171" y="622578"/>
                  </a:lnTo>
                  <a:lnTo>
                    <a:pt x="1506327" y="609339"/>
                  </a:lnTo>
                  <a:lnTo>
                    <a:pt x="1455792" y="599045"/>
                  </a:lnTo>
                  <a:lnTo>
                    <a:pt x="1404734" y="591731"/>
                  </a:lnTo>
                  <a:lnTo>
                    <a:pt x="1353336" y="587424"/>
                  </a:lnTo>
                  <a:lnTo>
                    <a:pt x="1301779" y="586139"/>
                  </a:lnTo>
                  <a:lnTo>
                    <a:pt x="1284584" y="586382"/>
                  </a:lnTo>
                  <a:lnTo>
                    <a:pt x="1233085" y="589129"/>
                  </a:lnTo>
                  <a:lnTo>
                    <a:pt x="1181835" y="594891"/>
                  </a:lnTo>
                  <a:lnTo>
                    <a:pt x="1131005" y="603649"/>
                  </a:lnTo>
                  <a:lnTo>
                    <a:pt x="1080776" y="615373"/>
                  </a:lnTo>
                  <a:lnTo>
                    <a:pt x="1031328" y="630020"/>
                  </a:lnTo>
                  <a:lnTo>
                    <a:pt x="982823" y="647540"/>
                  </a:lnTo>
                  <a:lnTo>
                    <a:pt x="935423" y="667878"/>
                  </a:lnTo>
                  <a:lnTo>
                    <a:pt x="889297" y="690960"/>
                  </a:lnTo>
                  <a:lnTo>
                    <a:pt x="844609" y="716703"/>
                  </a:lnTo>
                  <a:lnTo>
                    <a:pt x="801508" y="745023"/>
                  </a:lnTo>
                  <a:lnTo>
                    <a:pt x="760136" y="775824"/>
                  </a:lnTo>
                  <a:lnTo>
                    <a:pt x="720642" y="808999"/>
                  </a:lnTo>
                  <a:lnTo>
                    <a:pt x="683165" y="844429"/>
                  </a:lnTo>
                  <a:lnTo>
                    <a:pt x="647830" y="881994"/>
                  </a:lnTo>
                  <a:lnTo>
                    <a:pt x="614755" y="921572"/>
                  </a:lnTo>
                  <a:lnTo>
                    <a:pt x="584057" y="963021"/>
                  </a:lnTo>
                  <a:lnTo>
                    <a:pt x="555846" y="1006193"/>
                  </a:lnTo>
                  <a:lnTo>
                    <a:pt x="530215" y="1050945"/>
                  </a:lnTo>
                  <a:lnTo>
                    <a:pt x="522258" y="1066191"/>
                  </a:lnTo>
                  <a:lnTo>
                    <a:pt x="0" y="800087"/>
                  </a:lnTo>
                  <a:lnTo>
                    <a:pt x="27011" y="749541"/>
                  </a:lnTo>
                  <a:lnTo>
                    <a:pt x="55980" y="700090"/>
                  </a:lnTo>
                  <a:lnTo>
                    <a:pt x="86859" y="651810"/>
                  </a:lnTo>
                  <a:lnTo>
                    <a:pt x="119603" y="604774"/>
                  </a:lnTo>
                  <a:lnTo>
                    <a:pt x="154161" y="559054"/>
                  </a:lnTo>
                  <a:lnTo>
                    <a:pt x="190480" y="514721"/>
                  </a:lnTo>
                  <a:lnTo>
                    <a:pt x="228505" y="471842"/>
                  </a:lnTo>
                  <a:lnTo>
                    <a:pt x="268178" y="430483"/>
                  </a:lnTo>
                  <a:lnTo>
                    <a:pt x="309437" y="390706"/>
                  </a:lnTo>
                  <a:lnTo>
                    <a:pt x="352221" y="352574"/>
                  </a:lnTo>
                  <a:lnTo>
                    <a:pt x="396463" y="316143"/>
                  </a:lnTo>
                  <a:lnTo>
                    <a:pt x="442095" y="281470"/>
                  </a:lnTo>
                  <a:lnTo>
                    <a:pt x="489048" y="248608"/>
                  </a:lnTo>
                  <a:lnTo>
                    <a:pt x="537251" y="217608"/>
                  </a:lnTo>
                  <a:lnTo>
                    <a:pt x="586629" y="188515"/>
                  </a:lnTo>
                  <a:lnTo>
                    <a:pt x="637107" y="161376"/>
                  </a:lnTo>
                  <a:lnTo>
                    <a:pt x="688607" y="136231"/>
                  </a:lnTo>
                  <a:lnTo>
                    <a:pt x="741051" y="113120"/>
                  </a:lnTo>
                  <a:lnTo>
                    <a:pt x="794359" y="92077"/>
                  </a:lnTo>
                  <a:lnTo>
                    <a:pt x="848449" y="73135"/>
                  </a:lnTo>
                  <a:lnTo>
                    <a:pt x="903238" y="56321"/>
                  </a:lnTo>
                  <a:lnTo>
                    <a:pt x="958643" y="41664"/>
                  </a:lnTo>
                  <a:lnTo>
                    <a:pt x="1014578" y="29184"/>
                  </a:lnTo>
                  <a:lnTo>
                    <a:pt x="1070959" y="18901"/>
                  </a:lnTo>
                  <a:lnTo>
                    <a:pt x="1127698" y="10830"/>
                  </a:lnTo>
                  <a:lnTo>
                    <a:pt x="1184710" y="4985"/>
                  </a:lnTo>
                  <a:lnTo>
                    <a:pt x="1241907" y="1372"/>
                  </a:lnTo>
                  <a:lnTo>
                    <a:pt x="1299201" y="0"/>
                  </a:lnTo>
                  <a:lnTo>
                    <a:pt x="1327863" y="154"/>
                  </a:lnTo>
                  <a:lnTo>
                    <a:pt x="1385128" y="2142"/>
                  </a:lnTo>
                  <a:lnTo>
                    <a:pt x="1442294" y="6370"/>
                  </a:lnTo>
                  <a:lnTo>
                    <a:pt x="1499229" y="12828"/>
                  </a:lnTo>
                  <a:lnTo>
                    <a:pt x="1555889" y="21510"/>
                  </a:lnTo>
                  <a:lnTo>
                    <a:pt x="1612145" y="32398"/>
                  </a:lnTo>
                  <a:lnTo>
                    <a:pt x="1667954" y="45481"/>
                  </a:lnTo>
                  <a:lnTo>
                    <a:pt x="1723187" y="60731"/>
                  </a:lnTo>
                  <a:lnTo>
                    <a:pt x="1777803" y="78136"/>
                  </a:lnTo>
                  <a:lnTo>
                    <a:pt x="1831675" y="97656"/>
                  </a:lnTo>
                  <a:lnTo>
                    <a:pt x="1884764" y="119275"/>
                  </a:lnTo>
                  <a:lnTo>
                    <a:pt x="1936946" y="142945"/>
                  </a:lnTo>
                  <a:lnTo>
                    <a:pt x="1988183" y="168647"/>
                  </a:lnTo>
                  <a:lnTo>
                    <a:pt x="2038356" y="196323"/>
                  </a:lnTo>
                  <a:lnTo>
                    <a:pt x="2087427" y="225950"/>
                  </a:lnTo>
                  <a:lnTo>
                    <a:pt x="2135284" y="257462"/>
                  </a:lnTo>
                  <a:lnTo>
                    <a:pt x="2181890" y="290834"/>
                  </a:lnTo>
                  <a:lnTo>
                    <a:pt x="2227138" y="325989"/>
                  </a:lnTo>
                  <a:lnTo>
                    <a:pt x="2270994" y="362900"/>
                  </a:lnTo>
                  <a:lnTo>
                    <a:pt x="2313357" y="401484"/>
                  </a:lnTo>
                  <a:lnTo>
                    <a:pt x="2354194" y="441709"/>
                  </a:lnTo>
                  <a:lnTo>
                    <a:pt x="2393412" y="483485"/>
                  </a:lnTo>
                  <a:lnTo>
                    <a:pt x="2430980" y="526780"/>
                  </a:lnTo>
                  <a:lnTo>
                    <a:pt x="2466814" y="571493"/>
                  </a:lnTo>
                  <a:lnTo>
                    <a:pt x="2500884" y="617590"/>
                  </a:lnTo>
                  <a:lnTo>
                    <a:pt x="2533114" y="664966"/>
                  </a:lnTo>
                  <a:lnTo>
                    <a:pt x="2563478" y="713585"/>
                  </a:lnTo>
                  <a:lnTo>
                    <a:pt x="2591907" y="763336"/>
                  </a:lnTo>
                  <a:lnTo>
                    <a:pt x="2618378" y="814179"/>
                  </a:lnTo>
                  <a:lnTo>
                    <a:pt x="2642832" y="865998"/>
                  </a:lnTo>
                  <a:lnTo>
                    <a:pt x="2665250" y="918755"/>
                  </a:lnTo>
                  <a:lnTo>
                    <a:pt x="2685580" y="972327"/>
                  </a:lnTo>
                  <a:lnTo>
                    <a:pt x="2703806" y="1026674"/>
                  </a:lnTo>
                  <a:lnTo>
                    <a:pt x="2719887" y="1081671"/>
                  </a:lnTo>
                  <a:lnTo>
                    <a:pt x="2733811" y="1137276"/>
                  </a:lnTo>
                  <a:lnTo>
                    <a:pt x="2745545" y="1193361"/>
                  </a:lnTo>
                  <a:lnTo>
                    <a:pt x="2750589" y="1221576"/>
                  </a:lnTo>
                  <a:lnTo>
                    <a:pt x="2172612" y="1319084"/>
                  </a:lnTo>
                  <a:close/>
                </a:path>
              </a:pathLst>
            </a:custGeom>
            <a:solidFill>
              <a:srgbClr val="DE6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34046" y="4218691"/>
              <a:ext cx="1722755" cy="1709420"/>
            </a:xfrm>
            <a:custGeom>
              <a:avLst/>
              <a:gdLst/>
              <a:ahLst/>
              <a:cxnLst/>
              <a:rect l="l" t="t" r="r" b="b"/>
              <a:pathLst>
                <a:path w="1722754" h="1709420">
                  <a:moveTo>
                    <a:pt x="261665" y="1709126"/>
                  </a:moveTo>
                  <a:lnTo>
                    <a:pt x="217835" y="1708599"/>
                  </a:lnTo>
                  <a:lnTo>
                    <a:pt x="174041" y="1706761"/>
                  </a:lnTo>
                  <a:lnTo>
                    <a:pt x="130321" y="1703614"/>
                  </a:lnTo>
                  <a:lnTo>
                    <a:pt x="86715" y="1699160"/>
                  </a:lnTo>
                  <a:lnTo>
                    <a:pt x="43261" y="1693405"/>
                  </a:lnTo>
                  <a:lnTo>
                    <a:pt x="0" y="1686352"/>
                  </a:lnTo>
                  <a:lnTo>
                    <a:pt x="102951" y="1109320"/>
                  </a:lnTo>
                  <a:lnTo>
                    <a:pt x="115915" y="1111533"/>
                  </a:lnTo>
                  <a:lnTo>
                    <a:pt x="128908" y="1113551"/>
                  </a:lnTo>
                  <a:lnTo>
                    <a:pt x="168053" y="1118439"/>
                  </a:lnTo>
                  <a:lnTo>
                    <a:pt x="207376" y="1121565"/>
                  </a:lnTo>
                  <a:lnTo>
                    <a:pt x="246799" y="1122924"/>
                  </a:lnTo>
                  <a:lnTo>
                    <a:pt x="259950" y="1122984"/>
                  </a:lnTo>
                  <a:lnTo>
                    <a:pt x="273101" y="1122847"/>
                  </a:lnTo>
                  <a:lnTo>
                    <a:pt x="312516" y="1121257"/>
                  </a:lnTo>
                  <a:lnTo>
                    <a:pt x="351819" y="1117901"/>
                  </a:lnTo>
                  <a:lnTo>
                    <a:pt x="390935" y="1112785"/>
                  </a:lnTo>
                  <a:lnTo>
                    <a:pt x="429782" y="1105919"/>
                  </a:lnTo>
                  <a:lnTo>
                    <a:pt x="468280" y="1097318"/>
                  </a:lnTo>
                  <a:lnTo>
                    <a:pt x="506352" y="1086999"/>
                  </a:lnTo>
                  <a:lnTo>
                    <a:pt x="543927" y="1074982"/>
                  </a:lnTo>
                  <a:lnTo>
                    <a:pt x="580924" y="1061292"/>
                  </a:lnTo>
                  <a:lnTo>
                    <a:pt x="617268" y="1045957"/>
                  </a:lnTo>
                  <a:lnTo>
                    <a:pt x="652887" y="1029007"/>
                  </a:lnTo>
                  <a:lnTo>
                    <a:pt x="687713" y="1010475"/>
                  </a:lnTo>
                  <a:lnTo>
                    <a:pt x="721672" y="990399"/>
                  </a:lnTo>
                  <a:lnTo>
                    <a:pt x="754694" y="968822"/>
                  </a:lnTo>
                  <a:lnTo>
                    <a:pt x="786715" y="945786"/>
                  </a:lnTo>
                  <a:lnTo>
                    <a:pt x="817672" y="921335"/>
                  </a:lnTo>
                  <a:lnTo>
                    <a:pt x="847502" y="895520"/>
                  </a:lnTo>
                  <a:lnTo>
                    <a:pt x="876142" y="868394"/>
                  </a:lnTo>
                  <a:lnTo>
                    <a:pt x="903536" y="840011"/>
                  </a:lnTo>
                  <a:lnTo>
                    <a:pt x="929631" y="810426"/>
                  </a:lnTo>
                  <a:lnTo>
                    <a:pt x="954373" y="779700"/>
                  </a:lnTo>
                  <a:lnTo>
                    <a:pt x="977710" y="747898"/>
                  </a:lnTo>
                  <a:lnTo>
                    <a:pt x="999597" y="715081"/>
                  </a:lnTo>
                  <a:lnTo>
                    <a:pt x="1019992" y="681312"/>
                  </a:lnTo>
                  <a:lnTo>
                    <a:pt x="1038852" y="646663"/>
                  </a:lnTo>
                  <a:lnTo>
                    <a:pt x="1056136" y="611205"/>
                  </a:lnTo>
                  <a:lnTo>
                    <a:pt x="1071813" y="575008"/>
                  </a:lnTo>
                  <a:lnTo>
                    <a:pt x="1085852" y="538141"/>
                  </a:lnTo>
                  <a:lnTo>
                    <a:pt x="1098223" y="500681"/>
                  </a:lnTo>
                  <a:lnTo>
                    <a:pt x="1108900" y="462708"/>
                  </a:lnTo>
                  <a:lnTo>
                    <a:pt x="1117863" y="424293"/>
                  </a:lnTo>
                  <a:lnTo>
                    <a:pt x="1125095" y="385512"/>
                  </a:lnTo>
                  <a:lnTo>
                    <a:pt x="1130579" y="346446"/>
                  </a:lnTo>
                  <a:lnTo>
                    <a:pt x="1134306" y="307176"/>
                  </a:lnTo>
                  <a:lnTo>
                    <a:pt x="1136267" y="267778"/>
                  </a:lnTo>
                  <a:lnTo>
                    <a:pt x="1136592" y="241478"/>
                  </a:lnTo>
                  <a:lnTo>
                    <a:pt x="1136460" y="228330"/>
                  </a:lnTo>
                  <a:lnTo>
                    <a:pt x="1134882" y="188912"/>
                  </a:lnTo>
                  <a:lnTo>
                    <a:pt x="1131538" y="149607"/>
                  </a:lnTo>
                  <a:lnTo>
                    <a:pt x="1126435" y="110492"/>
                  </a:lnTo>
                  <a:lnTo>
                    <a:pt x="1124344" y="97508"/>
                  </a:lnTo>
                  <a:lnTo>
                    <a:pt x="1702321" y="0"/>
                  </a:lnTo>
                  <a:lnTo>
                    <a:pt x="1708966" y="43326"/>
                  </a:lnTo>
                  <a:lnTo>
                    <a:pt x="1714312" y="86832"/>
                  </a:lnTo>
                  <a:lnTo>
                    <a:pt x="1718354" y="130478"/>
                  </a:lnTo>
                  <a:lnTo>
                    <a:pt x="1721089" y="174225"/>
                  </a:lnTo>
                  <a:lnTo>
                    <a:pt x="1722514" y="218035"/>
                  </a:lnTo>
                  <a:lnTo>
                    <a:pt x="1722735" y="239949"/>
                  </a:lnTo>
                  <a:lnTo>
                    <a:pt x="1722628" y="261868"/>
                  </a:lnTo>
                  <a:lnTo>
                    <a:pt x="1721431" y="305685"/>
                  </a:lnTo>
                  <a:lnTo>
                    <a:pt x="1718924" y="349446"/>
                  </a:lnTo>
                  <a:lnTo>
                    <a:pt x="1715110" y="393113"/>
                  </a:lnTo>
                  <a:lnTo>
                    <a:pt x="1709991" y="436646"/>
                  </a:lnTo>
                  <a:lnTo>
                    <a:pt x="1703572" y="480006"/>
                  </a:lnTo>
                  <a:lnTo>
                    <a:pt x="1695859" y="523155"/>
                  </a:lnTo>
                  <a:lnTo>
                    <a:pt x="1686860" y="566054"/>
                  </a:lnTo>
                  <a:lnTo>
                    <a:pt x="1676581" y="608665"/>
                  </a:lnTo>
                  <a:lnTo>
                    <a:pt x="1665032" y="650949"/>
                  </a:lnTo>
                  <a:lnTo>
                    <a:pt x="1652224" y="692869"/>
                  </a:lnTo>
                  <a:lnTo>
                    <a:pt x="1638168" y="734387"/>
                  </a:lnTo>
                  <a:lnTo>
                    <a:pt x="1622876" y="775467"/>
                  </a:lnTo>
                  <a:lnTo>
                    <a:pt x="1606362" y="816070"/>
                  </a:lnTo>
                  <a:lnTo>
                    <a:pt x="1588642" y="856161"/>
                  </a:lnTo>
                  <a:lnTo>
                    <a:pt x="1569730" y="895705"/>
                  </a:lnTo>
                  <a:lnTo>
                    <a:pt x="1549644" y="934664"/>
                  </a:lnTo>
                  <a:lnTo>
                    <a:pt x="1528402" y="973006"/>
                  </a:lnTo>
                  <a:lnTo>
                    <a:pt x="1506022" y="1010695"/>
                  </a:lnTo>
                  <a:lnTo>
                    <a:pt x="1482525" y="1047699"/>
                  </a:lnTo>
                  <a:lnTo>
                    <a:pt x="1457932" y="1083982"/>
                  </a:lnTo>
                  <a:lnTo>
                    <a:pt x="1432265" y="1119514"/>
                  </a:lnTo>
                  <a:lnTo>
                    <a:pt x="1405546" y="1154263"/>
                  </a:lnTo>
                  <a:lnTo>
                    <a:pt x="1377800" y="1188196"/>
                  </a:lnTo>
                  <a:lnTo>
                    <a:pt x="1349052" y="1221285"/>
                  </a:lnTo>
                  <a:lnTo>
                    <a:pt x="1319326" y="1253499"/>
                  </a:lnTo>
                  <a:lnTo>
                    <a:pt x="1288651" y="1284809"/>
                  </a:lnTo>
                  <a:lnTo>
                    <a:pt x="1257053" y="1315188"/>
                  </a:lnTo>
                  <a:lnTo>
                    <a:pt x="1224560" y="1344609"/>
                  </a:lnTo>
                  <a:lnTo>
                    <a:pt x="1191202" y="1373044"/>
                  </a:lnTo>
                  <a:lnTo>
                    <a:pt x="1157008" y="1400469"/>
                  </a:lnTo>
                  <a:lnTo>
                    <a:pt x="1122010" y="1426859"/>
                  </a:lnTo>
                  <a:lnTo>
                    <a:pt x="1086237" y="1452190"/>
                  </a:lnTo>
                  <a:lnTo>
                    <a:pt x="1049724" y="1476440"/>
                  </a:lnTo>
                  <a:lnTo>
                    <a:pt x="1012501" y="1499587"/>
                  </a:lnTo>
                  <a:lnTo>
                    <a:pt x="974602" y="1521611"/>
                  </a:lnTo>
                  <a:lnTo>
                    <a:pt x="936062" y="1542491"/>
                  </a:lnTo>
                  <a:lnTo>
                    <a:pt x="896914" y="1562209"/>
                  </a:lnTo>
                  <a:lnTo>
                    <a:pt x="857194" y="1580747"/>
                  </a:lnTo>
                  <a:lnTo>
                    <a:pt x="816938" y="1598089"/>
                  </a:lnTo>
                  <a:lnTo>
                    <a:pt x="776181" y="1614219"/>
                  </a:lnTo>
                  <a:lnTo>
                    <a:pt x="734959" y="1629123"/>
                  </a:lnTo>
                  <a:lnTo>
                    <a:pt x="693311" y="1642787"/>
                  </a:lnTo>
                  <a:lnTo>
                    <a:pt x="651272" y="1655200"/>
                  </a:lnTo>
                  <a:lnTo>
                    <a:pt x="608881" y="1666350"/>
                  </a:lnTo>
                  <a:lnTo>
                    <a:pt x="566175" y="1676227"/>
                  </a:lnTo>
                  <a:lnTo>
                    <a:pt x="523193" y="1684822"/>
                  </a:lnTo>
                  <a:lnTo>
                    <a:pt x="479973" y="1692127"/>
                  </a:lnTo>
                  <a:lnTo>
                    <a:pt x="436554" y="1698137"/>
                  </a:lnTo>
                  <a:lnTo>
                    <a:pt x="392975" y="1702845"/>
                  </a:lnTo>
                  <a:lnTo>
                    <a:pt x="349274" y="1706248"/>
                  </a:lnTo>
                  <a:lnTo>
                    <a:pt x="305491" y="1708343"/>
                  </a:lnTo>
                  <a:lnTo>
                    <a:pt x="283583" y="1708898"/>
                  </a:lnTo>
                  <a:lnTo>
                    <a:pt x="261665" y="1709126"/>
                  </a:lnTo>
                  <a:close/>
                </a:path>
              </a:pathLst>
            </a:custGeom>
            <a:solidFill>
              <a:srgbClr val="E66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72667" y="4845788"/>
              <a:ext cx="1164590" cy="1059815"/>
            </a:xfrm>
            <a:custGeom>
              <a:avLst/>
              <a:gdLst/>
              <a:ahLst/>
              <a:cxnLst/>
              <a:rect l="l" t="t" r="r" b="b"/>
              <a:pathLst>
                <a:path w="1164590" h="1059814">
                  <a:moveTo>
                    <a:pt x="1061379" y="1059255"/>
                  </a:moveTo>
                  <a:lnTo>
                    <a:pt x="1018962" y="1051042"/>
                  </a:lnTo>
                  <a:lnTo>
                    <a:pt x="976843" y="1041590"/>
                  </a:lnTo>
                  <a:lnTo>
                    <a:pt x="935021" y="1030900"/>
                  </a:lnTo>
                  <a:lnTo>
                    <a:pt x="893495" y="1018971"/>
                  </a:lnTo>
                  <a:lnTo>
                    <a:pt x="852339" y="1005826"/>
                  </a:lnTo>
                  <a:lnTo>
                    <a:pt x="811624" y="991486"/>
                  </a:lnTo>
                  <a:lnTo>
                    <a:pt x="771349" y="975950"/>
                  </a:lnTo>
                  <a:lnTo>
                    <a:pt x="731515" y="959221"/>
                  </a:lnTo>
                  <a:lnTo>
                    <a:pt x="692191" y="941326"/>
                  </a:lnTo>
                  <a:lnTo>
                    <a:pt x="653445" y="922296"/>
                  </a:lnTo>
                  <a:lnTo>
                    <a:pt x="615277" y="902132"/>
                  </a:lnTo>
                  <a:lnTo>
                    <a:pt x="577687" y="880833"/>
                  </a:lnTo>
                  <a:lnTo>
                    <a:pt x="540740" y="858438"/>
                  </a:lnTo>
                  <a:lnTo>
                    <a:pt x="504501" y="834983"/>
                  </a:lnTo>
                  <a:lnTo>
                    <a:pt x="468970" y="810470"/>
                  </a:lnTo>
                  <a:lnTo>
                    <a:pt x="434146" y="784898"/>
                  </a:lnTo>
                  <a:lnTo>
                    <a:pt x="400090" y="758312"/>
                  </a:lnTo>
                  <a:lnTo>
                    <a:pt x="366861" y="730759"/>
                  </a:lnTo>
                  <a:lnTo>
                    <a:pt x="334459" y="702236"/>
                  </a:lnTo>
                  <a:lnTo>
                    <a:pt x="302885" y="672746"/>
                  </a:lnTo>
                  <a:lnTo>
                    <a:pt x="272192" y="642339"/>
                  </a:lnTo>
                  <a:lnTo>
                    <a:pt x="242434" y="611068"/>
                  </a:lnTo>
                  <a:lnTo>
                    <a:pt x="213612" y="578933"/>
                  </a:lnTo>
                  <a:lnTo>
                    <a:pt x="185725" y="545934"/>
                  </a:lnTo>
                  <a:lnTo>
                    <a:pt x="158822" y="512128"/>
                  </a:lnTo>
                  <a:lnTo>
                    <a:pt x="132949" y="477574"/>
                  </a:lnTo>
                  <a:lnTo>
                    <a:pt x="108106" y="442272"/>
                  </a:lnTo>
                  <a:lnTo>
                    <a:pt x="84294" y="406222"/>
                  </a:lnTo>
                  <a:lnTo>
                    <a:pt x="61553" y="369487"/>
                  </a:lnTo>
                  <a:lnTo>
                    <a:pt x="39924" y="332130"/>
                  </a:lnTo>
                  <a:lnTo>
                    <a:pt x="19406" y="294151"/>
                  </a:lnTo>
                  <a:lnTo>
                    <a:pt x="0" y="255550"/>
                  </a:lnTo>
                  <a:lnTo>
                    <a:pt x="527503" y="0"/>
                  </a:lnTo>
                  <a:lnTo>
                    <a:pt x="539147" y="23160"/>
                  </a:lnTo>
                  <a:lnTo>
                    <a:pt x="551457" y="45947"/>
                  </a:lnTo>
                  <a:lnTo>
                    <a:pt x="578080" y="90403"/>
                  </a:lnTo>
                  <a:lnTo>
                    <a:pt x="607272" y="133214"/>
                  </a:lnTo>
                  <a:lnTo>
                    <a:pt x="638938" y="174230"/>
                  </a:lnTo>
                  <a:lnTo>
                    <a:pt x="672963" y="213310"/>
                  </a:lnTo>
                  <a:lnTo>
                    <a:pt x="709234" y="250317"/>
                  </a:lnTo>
                  <a:lnTo>
                    <a:pt x="747619" y="285125"/>
                  </a:lnTo>
                  <a:lnTo>
                    <a:pt x="787991" y="317608"/>
                  </a:lnTo>
                  <a:lnTo>
                    <a:pt x="830204" y="347660"/>
                  </a:lnTo>
                  <a:lnTo>
                    <a:pt x="874115" y="375170"/>
                  </a:lnTo>
                  <a:lnTo>
                    <a:pt x="919570" y="400048"/>
                  </a:lnTo>
                  <a:lnTo>
                    <a:pt x="966412" y="422202"/>
                  </a:lnTo>
                  <a:lnTo>
                    <a:pt x="1014477" y="441561"/>
                  </a:lnTo>
                  <a:lnTo>
                    <a:pt x="1063600" y="458052"/>
                  </a:lnTo>
                  <a:lnTo>
                    <a:pt x="1113609" y="471624"/>
                  </a:lnTo>
                  <a:lnTo>
                    <a:pt x="1164330" y="482223"/>
                  </a:lnTo>
                  <a:lnTo>
                    <a:pt x="1061379" y="1059255"/>
                  </a:lnTo>
                  <a:close/>
                </a:path>
              </a:pathLst>
            </a:custGeom>
            <a:solidFill>
              <a:srgbClr val="40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26170" y="4219599"/>
              <a:ext cx="674370" cy="882015"/>
            </a:xfrm>
            <a:custGeom>
              <a:avLst/>
              <a:gdLst/>
              <a:ahLst/>
              <a:cxnLst/>
              <a:rect l="l" t="t" r="r" b="b"/>
              <a:pathLst>
                <a:path w="674370" h="882014">
                  <a:moveTo>
                    <a:pt x="146496" y="881739"/>
                  </a:moveTo>
                  <a:lnTo>
                    <a:pt x="122802" y="830331"/>
                  </a:lnTo>
                  <a:lnTo>
                    <a:pt x="101143" y="778125"/>
                  </a:lnTo>
                  <a:lnTo>
                    <a:pt x="81519" y="725121"/>
                  </a:lnTo>
                  <a:lnTo>
                    <a:pt x="63929" y="671318"/>
                  </a:lnTo>
                  <a:lnTo>
                    <a:pt x="48424" y="616878"/>
                  </a:lnTo>
                  <a:lnTo>
                    <a:pt x="35051" y="561961"/>
                  </a:lnTo>
                  <a:lnTo>
                    <a:pt x="23812" y="506569"/>
                  </a:lnTo>
                  <a:lnTo>
                    <a:pt x="14706" y="450701"/>
                  </a:lnTo>
                  <a:lnTo>
                    <a:pt x="7758" y="394524"/>
                  </a:lnTo>
                  <a:lnTo>
                    <a:pt x="2991" y="338205"/>
                  </a:lnTo>
                  <a:lnTo>
                    <a:pt x="405" y="281743"/>
                  </a:lnTo>
                  <a:lnTo>
                    <a:pt x="0" y="225140"/>
                  </a:lnTo>
                  <a:lnTo>
                    <a:pt x="1774" y="168562"/>
                  </a:lnTo>
                  <a:lnTo>
                    <a:pt x="5725" y="112180"/>
                  </a:lnTo>
                  <a:lnTo>
                    <a:pt x="11853" y="55992"/>
                  </a:lnTo>
                  <a:lnTo>
                    <a:pt x="20158" y="0"/>
                  </a:lnTo>
                  <a:lnTo>
                    <a:pt x="598196" y="97145"/>
                  </a:lnTo>
                  <a:lnTo>
                    <a:pt x="593213" y="130740"/>
                  </a:lnTo>
                  <a:lnTo>
                    <a:pt x="589536" y="164453"/>
                  </a:lnTo>
                  <a:lnTo>
                    <a:pt x="587166" y="198282"/>
                  </a:lnTo>
                  <a:lnTo>
                    <a:pt x="586101" y="232229"/>
                  </a:lnTo>
                  <a:lnTo>
                    <a:pt x="586344" y="266191"/>
                  </a:lnTo>
                  <a:lnTo>
                    <a:pt x="590756" y="333860"/>
                  </a:lnTo>
                  <a:lnTo>
                    <a:pt x="600389" y="401087"/>
                  </a:lnTo>
                  <a:lnTo>
                    <a:pt x="615156" y="467272"/>
                  </a:lnTo>
                  <a:lnTo>
                    <a:pt x="635013" y="532218"/>
                  </a:lnTo>
                  <a:lnTo>
                    <a:pt x="659783" y="595344"/>
                  </a:lnTo>
                  <a:lnTo>
                    <a:pt x="673999" y="626188"/>
                  </a:lnTo>
                  <a:lnTo>
                    <a:pt x="146496" y="881739"/>
                  </a:lnTo>
                  <a:close/>
                </a:path>
              </a:pathLst>
            </a:custGeom>
            <a:solidFill>
              <a:srgbClr val="EB8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6329" y="3797202"/>
              <a:ext cx="662305" cy="520065"/>
            </a:xfrm>
            <a:custGeom>
              <a:avLst/>
              <a:gdLst/>
              <a:ahLst/>
              <a:cxnLst/>
              <a:rect l="l" t="t" r="r" b="b"/>
              <a:pathLst>
                <a:path w="662304" h="520064">
                  <a:moveTo>
                    <a:pt x="578038" y="519542"/>
                  </a:moveTo>
                  <a:lnTo>
                    <a:pt x="0" y="422396"/>
                  </a:lnTo>
                  <a:lnTo>
                    <a:pt x="9088" y="373349"/>
                  </a:lnTo>
                  <a:lnTo>
                    <a:pt x="19777" y="324829"/>
                  </a:lnTo>
                  <a:lnTo>
                    <a:pt x="32069" y="276839"/>
                  </a:lnTo>
                  <a:lnTo>
                    <a:pt x="45961" y="229377"/>
                  </a:lnTo>
                  <a:lnTo>
                    <a:pt x="61456" y="182444"/>
                  </a:lnTo>
                  <a:lnTo>
                    <a:pt x="78552" y="136040"/>
                  </a:lnTo>
                  <a:lnTo>
                    <a:pt x="97249" y="90164"/>
                  </a:lnTo>
                  <a:lnTo>
                    <a:pt x="117548" y="44818"/>
                  </a:lnTo>
                  <a:lnTo>
                    <a:pt x="139449" y="0"/>
                  </a:lnTo>
                  <a:lnTo>
                    <a:pt x="661707" y="266104"/>
                  </a:lnTo>
                  <a:lnTo>
                    <a:pt x="638747" y="314736"/>
                  </a:lnTo>
                  <a:lnTo>
                    <a:pt x="618899" y="364395"/>
                  </a:lnTo>
                  <a:lnTo>
                    <a:pt x="602165" y="415083"/>
                  </a:lnTo>
                  <a:lnTo>
                    <a:pt x="588545" y="466798"/>
                  </a:lnTo>
                  <a:lnTo>
                    <a:pt x="578038" y="51954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8929" y="2832951"/>
              <a:ext cx="136525" cy="145415"/>
            </a:xfrm>
            <a:custGeom>
              <a:avLst/>
              <a:gdLst/>
              <a:ahLst/>
              <a:cxnLst/>
              <a:rect l="l" t="t" r="r" b="b"/>
              <a:pathLst>
                <a:path w="136525" h="145414">
                  <a:moveTo>
                    <a:pt x="0" y="144845"/>
                  </a:moveTo>
                  <a:lnTo>
                    <a:pt x="22195" y="0"/>
                  </a:lnTo>
                  <a:lnTo>
                    <a:pt x="136495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8480" y="5529527"/>
              <a:ext cx="217804" cy="104139"/>
            </a:xfrm>
            <a:custGeom>
              <a:avLst/>
              <a:gdLst/>
              <a:ahLst/>
              <a:cxnLst/>
              <a:rect l="l" t="t" r="r" b="b"/>
              <a:pathLst>
                <a:path w="217804" h="104139">
                  <a:moveTo>
                    <a:pt x="0" y="0"/>
                  </a:moveTo>
                  <a:lnTo>
                    <a:pt x="103127" y="104103"/>
                  </a:lnTo>
                  <a:lnTo>
                    <a:pt x="217427" y="104103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81937" y="5659892"/>
              <a:ext cx="203200" cy="116839"/>
            </a:xfrm>
            <a:custGeom>
              <a:avLst/>
              <a:gdLst/>
              <a:ahLst/>
              <a:cxnLst/>
              <a:rect l="l" t="t" r="r" b="b"/>
              <a:pathLst>
                <a:path w="203200" h="116839">
                  <a:moveTo>
                    <a:pt x="202761" y="0"/>
                  </a:moveTo>
                  <a:lnTo>
                    <a:pt x="114299" y="116822"/>
                  </a:lnTo>
                  <a:lnTo>
                    <a:pt x="0" y="116822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5259" y="4675497"/>
              <a:ext cx="259715" cy="20955"/>
            </a:xfrm>
            <a:custGeom>
              <a:avLst/>
              <a:gdLst/>
              <a:ahLst/>
              <a:cxnLst/>
              <a:rect l="l" t="t" r="r" b="b"/>
              <a:pathLst>
                <a:path w="259714" h="20954">
                  <a:moveTo>
                    <a:pt x="259354" y="0"/>
                  </a:moveTo>
                  <a:lnTo>
                    <a:pt x="114300" y="20783"/>
                  </a:lnTo>
                  <a:lnTo>
                    <a:pt x="0" y="20783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11696" y="3945655"/>
              <a:ext cx="254000" cy="46355"/>
            </a:xfrm>
            <a:custGeom>
              <a:avLst/>
              <a:gdLst/>
              <a:ahLst/>
              <a:cxnLst/>
              <a:rect l="l" t="t" r="r" b="b"/>
              <a:pathLst>
                <a:path w="254000" h="46354">
                  <a:moveTo>
                    <a:pt x="253449" y="45938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80826" y="2699682"/>
            <a:ext cx="608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39.8%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48475" y="5643446"/>
            <a:ext cx="608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15.0%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8776" y="4563012"/>
            <a:ext cx="491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1A1A1A"/>
                </a:solidFill>
                <a:latin typeface="Segoe UI"/>
                <a:cs typeface="Segoe UI"/>
              </a:rPr>
              <a:t>9.8%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5213" y="3812387"/>
            <a:ext cx="491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0" dirty="0">
                <a:solidFill>
                  <a:srgbClr val="1A1A1A"/>
                </a:solidFill>
                <a:latin typeface="Segoe UI"/>
                <a:cs typeface="Segoe UI"/>
              </a:rPr>
              <a:t>4.9%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498" y="3816096"/>
            <a:ext cx="96557" cy="952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1498" y="4120896"/>
            <a:ext cx="96557" cy="952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1498" y="4425696"/>
            <a:ext cx="96557" cy="952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1498" y="4730496"/>
            <a:ext cx="96557" cy="952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61498" y="5035296"/>
            <a:ext cx="96557" cy="9524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976090" y="3644900"/>
            <a:ext cx="24428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500" b="1" dirty="0">
                <a:solidFill>
                  <a:srgbClr val="1A1A1A"/>
                </a:solidFill>
                <a:latin typeface="Trebuchet MS"/>
                <a:cs typeface="Trebuchet MS"/>
              </a:rPr>
              <a:t>Compact and portable </a:t>
            </a:r>
            <a:r>
              <a:rPr sz="1500" b="1" spc="-20" dirty="0">
                <a:solidFill>
                  <a:srgbClr val="1A1A1A"/>
                </a:solidFill>
                <a:latin typeface="Trebuchet MS"/>
                <a:cs typeface="Trebuchet MS"/>
              </a:rPr>
              <a:t>cans </a:t>
            </a:r>
            <a:r>
              <a:rPr sz="1500" b="1" dirty="0">
                <a:solidFill>
                  <a:srgbClr val="1A1A1A"/>
                </a:solidFill>
                <a:latin typeface="Trebuchet MS"/>
                <a:cs typeface="Trebuchet MS"/>
              </a:rPr>
              <a:t>Innovative bottle </a:t>
            </a:r>
            <a:r>
              <a:rPr sz="1500" b="1" spc="-10" dirty="0">
                <a:solidFill>
                  <a:srgbClr val="1A1A1A"/>
                </a:solidFill>
                <a:latin typeface="Trebuchet MS"/>
                <a:cs typeface="Trebuchet MS"/>
              </a:rPr>
              <a:t>design </a:t>
            </a:r>
            <a:r>
              <a:rPr sz="1500" b="1" dirty="0">
                <a:solidFill>
                  <a:srgbClr val="1A1A1A"/>
                </a:solidFill>
                <a:latin typeface="Trebuchet MS"/>
                <a:cs typeface="Trebuchet MS"/>
              </a:rPr>
              <a:t>Collectible </a:t>
            </a:r>
            <a:r>
              <a:rPr sz="1500" b="1" spc="-10" dirty="0">
                <a:solidFill>
                  <a:srgbClr val="1A1A1A"/>
                </a:solidFill>
                <a:latin typeface="Trebuchet MS"/>
                <a:cs typeface="Trebuchet MS"/>
              </a:rPr>
              <a:t>packaging</a:t>
            </a:r>
            <a:endParaRPr sz="1500">
              <a:latin typeface="Trebuchet MS"/>
              <a:cs typeface="Trebuchet MS"/>
            </a:endParaRPr>
          </a:p>
          <a:p>
            <a:pPr marL="12700" marR="715010">
              <a:lnSpc>
                <a:spcPct val="133300"/>
              </a:lnSpc>
            </a:pPr>
            <a:r>
              <a:rPr sz="1500" b="1" dirty="0">
                <a:solidFill>
                  <a:srgbClr val="1A1A1A"/>
                </a:solidFill>
                <a:latin typeface="Trebuchet MS"/>
                <a:cs typeface="Trebuchet MS"/>
              </a:rPr>
              <a:t>Eco-friendly </a:t>
            </a:r>
            <a:r>
              <a:rPr sz="1500" b="1" spc="-10" dirty="0">
                <a:solidFill>
                  <a:srgbClr val="1A1A1A"/>
                </a:solidFill>
                <a:latin typeface="Trebuchet MS"/>
                <a:cs typeface="Trebuchet MS"/>
              </a:rPr>
              <a:t>design Other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54175" y="587375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252423"/>
                </a:solidFill>
                <a:latin typeface="Segoe UI Symbol"/>
                <a:cs typeface="Segoe UI Symbol"/>
              </a:rPr>
              <a:t>(2)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654175" y="953135"/>
            <a:ext cx="863346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b.</a:t>
            </a:r>
            <a:r>
              <a:rPr b="0" spc="20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What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packaging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preferences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do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respondents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dirty="0">
                <a:solidFill>
                  <a:srgbClr val="252423"/>
                </a:solidFill>
                <a:latin typeface="Segoe UI Symbol"/>
                <a:cs typeface="Segoe UI Symbol"/>
              </a:rPr>
              <a:t>have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30" dirty="0">
                <a:solidFill>
                  <a:srgbClr val="252423"/>
                </a:solidFill>
                <a:latin typeface="Segoe UI Symbol"/>
                <a:cs typeface="Segoe UI Symbol"/>
              </a:rPr>
              <a:t>for</a:t>
            </a:r>
            <a:r>
              <a:rPr b="0" spc="25" dirty="0">
                <a:solidFill>
                  <a:srgbClr val="252423"/>
                </a:solidFill>
                <a:latin typeface="Segoe UI Symbol"/>
                <a:cs typeface="Segoe UI Symbol"/>
              </a:rPr>
              <a:t> </a:t>
            </a:r>
            <a:r>
              <a:rPr b="0" spc="-10" dirty="0">
                <a:solidFill>
                  <a:srgbClr val="252423"/>
                </a:solidFill>
                <a:latin typeface="Segoe UI Symbol"/>
                <a:cs typeface="Segoe UI Symbol"/>
              </a:rPr>
              <a:t>energy drinks?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91307" y="2476487"/>
            <a:ext cx="3119120" cy="329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5080" indent="34290" algn="ctr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Based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on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donut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chart,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39.8%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of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respondents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prefer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compact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and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D5454F"/>
                </a:solidFill>
                <a:latin typeface="Comic Sans MS"/>
                <a:cs typeface="Comic Sans MS"/>
              </a:rPr>
              <a:t>portable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cans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,</a:t>
            </a:r>
            <a:r>
              <a:rPr sz="2000" spc="-1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while</a:t>
            </a:r>
            <a:r>
              <a:rPr sz="2000" spc="-5" dirty="0">
                <a:solidFill>
                  <a:srgbClr val="252423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30.5% </a:t>
            </a:r>
            <a:r>
              <a:rPr sz="2000" dirty="0">
                <a:solidFill>
                  <a:srgbClr val="252423"/>
                </a:solidFill>
                <a:latin typeface="Comic Sans MS"/>
                <a:cs typeface="Comic Sans MS"/>
              </a:rPr>
              <a:t>prefer </a:t>
            </a:r>
            <a:r>
              <a:rPr sz="2000" b="1" spc="-10" dirty="0">
                <a:solidFill>
                  <a:srgbClr val="D5454F"/>
                </a:solidFill>
                <a:latin typeface="Comic Sans MS"/>
                <a:cs typeface="Comic Sans MS"/>
              </a:rPr>
              <a:t>innovative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bottle</a:t>
            </a:r>
            <a:r>
              <a:rPr sz="2000" b="1" spc="-5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D5454F"/>
                </a:solidFill>
                <a:latin typeface="Comic Sans MS"/>
                <a:cs typeface="Comic Sans MS"/>
              </a:rPr>
              <a:t>designs</a:t>
            </a:r>
            <a:r>
              <a:rPr sz="2000" b="1" spc="-270" dirty="0">
                <a:solidFill>
                  <a:srgbClr val="D5454F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Comic Sans MS"/>
                <a:cs typeface="Comic Sans MS"/>
              </a:rPr>
              <a:t>for </a:t>
            </a:r>
            <a:r>
              <a:rPr sz="2000" spc="-10" dirty="0">
                <a:solidFill>
                  <a:srgbClr val="252423"/>
                </a:solidFill>
                <a:latin typeface="Comic Sans MS"/>
                <a:cs typeface="Comic Sans MS"/>
              </a:rPr>
              <a:t>packaging.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1600" b="1" i="1" spc="-10" dirty="0">
                <a:solidFill>
                  <a:srgbClr val="1A1A1A"/>
                </a:solidFill>
                <a:latin typeface="Segoe UI"/>
                <a:cs typeface="Segoe UI"/>
              </a:rPr>
              <a:t>30.5%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2346</Words>
  <Application>Microsoft Office PowerPoint</Application>
  <PresentationFormat>Custom</PresentationFormat>
  <Paragraphs>603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Meiryo UI</vt:lpstr>
      <vt:lpstr>Arial</vt:lpstr>
      <vt:lpstr>Arial Black</vt:lpstr>
      <vt:lpstr>Calibri</vt:lpstr>
      <vt:lpstr>Comic Sans MS</vt:lpstr>
      <vt:lpstr>Segoe UI</vt:lpstr>
      <vt:lpstr>Segoe UI Symbol</vt:lpstr>
      <vt:lpstr>Times New Roman</vt:lpstr>
      <vt:lpstr>Trebuchet MS</vt:lpstr>
      <vt:lpstr>Office Theme</vt:lpstr>
      <vt:lpstr>Codebasics Resume Project Challenge #6</vt:lpstr>
      <vt:lpstr>#6 Challenge  : Provide Insights to the Marketing Team in Food &amp;  Beverage Industry</vt:lpstr>
      <vt:lpstr>PowerPoint Presentation</vt:lpstr>
      <vt:lpstr>#Tools Used for project</vt:lpstr>
      <vt:lpstr>a. Who prefers energy drink more? (male/female/non binary?)</vt:lpstr>
      <vt:lpstr>b. Which age group prefers energy drinks more?</vt:lpstr>
      <vt:lpstr>c. Which type of marketing reaches the most Youth (15-30)?</vt:lpstr>
      <vt:lpstr>a. What are the preferred ingredients of energy drinks among respondents?</vt:lpstr>
      <vt:lpstr>b. What packaging preferences do respondents have for energy drinks?</vt:lpstr>
      <vt:lpstr>a. Who are the current market leaders?</vt:lpstr>
      <vt:lpstr>b. What are the primary reasons consumers prefer those brands over ours?</vt:lpstr>
      <vt:lpstr>a. Which marketing channel can be used to reach more customers?</vt:lpstr>
      <vt:lpstr>b. How effective are different marketing strategies and channels in reaching our customers?</vt:lpstr>
      <vt:lpstr>PowerPoint Presentation</vt:lpstr>
      <vt:lpstr>b. Which cities do we need to focus more on?</vt:lpstr>
      <vt:lpstr>b. Which cities do we need to focus more on?</vt:lpstr>
      <vt:lpstr>a. Where do respondents prefer to purchase energy drinks?</vt:lpstr>
      <vt:lpstr>b. What are the typical consumption situations for energy drinks among respondents?</vt:lpstr>
      <vt:lpstr>c. What factors influence respondents' purchase decisions, such as price range and limited edition packaging?</vt:lpstr>
      <vt:lpstr>a. Which area of business should we focus more on our product development?</vt:lpstr>
      <vt:lpstr>a. Which area of business should we focus more on our product development?</vt:lpstr>
      <vt:lpstr>a. Which area of business should we focus more on our product development?</vt:lpstr>
      <vt:lpstr>Recommendations for CodeX</vt:lpstr>
      <vt:lpstr>To create a competitive edge in bottle design, prioritize clean and simple aesthetics, avoiding excessive content. A minimalistic approach similar to brands like Prime can enhance the appeal and attract consumers.</vt:lpstr>
      <vt:lpstr>Based on the respondents' preferences and the price range in the market, setting the price of energy drink at 100 would align with their expectations and market trends.</vt:lpstr>
      <vt:lpstr>c) Flavor</vt:lpstr>
      <vt:lpstr>c) Flavor</vt:lpstr>
      <vt:lpstr>d) Marketing</vt:lpstr>
      <vt:lpstr>CARRYMINATI (Ajey Nagar)</vt:lpstr>
      <vt:lpstr>PowerPoint Presentation</vt:lpstr>
      <vt:lpstr>f) Offers</vt:lpstr>
      <vt:lpstr>f) Offers</vt:lpstr>
      <vt:lpstr>f) Offers</vt:lpstr>
      <vt:lpstr>f) Offers</vt:lpstr>
      <vt:lpstr>f) Offers</vt:lpstr>
      <vt:lpstr>f) Offers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Codebasics Resume Project Challenge #6</dc:title>
  <cp:lastModifiedBy>Adish Khatri</cp:lastModifiedBy>
  <cp:revision>4</cp:revision>
  <dcterms:created xsi:type="dcterms:W3CDTF">2023-06-21T07:19:45Z</dcterms:created>
  <dcterms:modified xsi:type="dcterms:W3CDTF">2023-06-21T07:36:19Z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2023-06-20T00:00:00Z</vt:filetime>
  </property>
  <property fmtid="{D5CDD505-2E9C-101B-9397-08002B2CF9AE}" pid="3" name="Creator">
    <vt:lpwstr>PDFium</vt:lpwstr>
  </property>
  <property fmtid="{D5CDD505-2E9C-101B-9397-08002B2CF9AE}" pid="4" name="LastSaved">
    <vt:filetime>2023-06-21T00:00:00Z</vt:filetime>
  </property>
  <property fmtid="{D5CDD505-2E9C-101B-9397-08002B2CF9AE}" pid="5" name="Producer">
    <vt:lpwstr>PDFium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2023-06-21T07:26:05Z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2d7ebfb9-4e13-4d94-b966-8658527468bd</vt:lpwstr>
  </property>
  <property fmtid="{D5CDD505-2E9C-101B-9397-08002B2CF9AE}" pid="11" name="MSIP_Label_defa4170-0d19-0005-0004-bc88714345d2_ActionId">
    <vt:lpwstr>c93ce163-37d9-4d0b-9422-913fb91d5a53</vt:lpwstr>
  </property>
  <property fmtid="{D5CDD505-2E9C-101B-9397-08002B2CF9AE}" pid="12" name="MSIP_Label_defa4170-0d19-0005-0004-bc88714345d2_ContentBits">
    <vt:lpwstr>0</vt:lpwstr>
  </property>
</Properties>
</file>